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78" r:id="rId3"/>
    <p:sldId id="267" r:id="rId4"/>
    <p:sldId id="281" r:id="rId5"/>
    <p:sldId id="258" r:id="rId6"/>
    <p:sldId id="260" r:id="rId7"/>
    <p:sldId id="285" r:id="rId8"/>
    <p:sldId id="286" r:id="rId9"/>
    <p:sldId id="274" r:id="rId10"/>
    <p:sldId id="277" r:id="rId11"/>
    <p:sldId id="273" r:id="rId12"/>
    <p:sldId id="272" r:id="rId13"/>
    <p:sldId id="261" r:id="rId14"/>
    <p:sldId id="268" r:id="rId15"/>
    <p:sldId id="275" r:id="rId16"/>
    <p:sldId id="276" r:id="rId17"/>
    <p:sldId id="270" r:id="rId18"/>
    <p:sldId id="283" r:id="rId19"/>
    <p:sldId id="282" r:id="rId20"/>
    <p:sldId id="287" r:id="rId21"/>
    <p:sldId id="288" r:id="rId22"/>
    <p:sldId id="279" r:id="rId23"/>
    <p:sldId id="280" r:id="rId24"/>
    <p:sldId id="269" r:id="rId25"/>
    <p:sldId id="265"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10FD4-C028-4BA8-BB61-302F4A66D9AE}" type="datetimeFigureOut">
              <a:rPr lang="en-IN" smtClean="0"/>
              <a:t>05-01-2024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51B36-12AD-4960-A881-F832290377F9}" type="slidenum">
              <a:rPr lang="en-IN" smtClean="0"/>
              <a:t>‹#›</a:t>
            </a:fld>
            <a:endParaRPr lang="en-IN"/>
          </a:p>
        </p:txBody>
      </p:sp>
    </p:spTree>
    <p:extLst>
      <p:ext uri="{BB962C8B-B14F-4D97-AF65-F5344CB8AC3E}">
        <p14:creationId xmlns:p14="http://schemas.microsoft.com/office/powerpoint/2010/main" val="264441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05/01/2024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05/01/2024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05/01/2024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05/01/2024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freebie.photography/technology/slides/batteries.htm" TargetMode="External"/><Relationship Id="rId3" Type="http://schemas.openxmlformats.org/officeDocument/2006/relationships/hyperlink" Target="http://www.teachmemicro.com/flame-sensor-project-comprehensive-guide/" TargetMode="External"/><Relationship Id="rId7" Type="http://schemas.openxmlformats.org/officeDocument/2006/relationships/image" Target="../media/image14.jpeg"/><Relationship Id="rId12" Type="http://schemas.openxmlformats.org/officeDocument/2006/relationships/hyperlink" Target="http://www.arduinoecia.com.br/2014/12/modulo-i2c-display-16x2-arduino.html"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hardware-libre.fr/2014/07/arduino-le-nano-officiel/" TargetMode="External"/><Relationship Id="rId11" Type="http://schemas.openxmlformats.org/officeDocument/2006/relationships/image" Target="../media/image17.png"/><Relationship Id="rId5" Type="http://schemas.openxmlformats.org/officeDocument/2006/relationships/image" Target="../media/image13.jpeg"/><Relationship Id="rId10" Type="http://schemas.openxmlformats.org/officeDocument/2006/relationships/image" Target="../media/image16.jpeg"/><Relationship Id="rId4" Type="http://schemas.openxmlformats.org/officeDocument/2006/relationships/hyperlink" Target="https://creativecommons.org/licenses/by-nc/3.0/" TargetMode="External"/><Relationship Id="rId9"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hyperlink" Target="https://www.wired.it/gadget/computer/2017/05/09/internet-of-things-in-tribunal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793010"/>
            <a:ext cx="10363200" cy="1470025"/>
          </a:xfrm>
        </p:spPr>
        <p:txBody>
          <a:bodyPr/>
          <a:lstStyle/>
          <a:p>
            <a:r>
              <a:rPr lang="en-GB" sz="2000" b="1" dirty="0">
                <a:latin typeface="+mj-lt"/>
              </a:rPr>
              <a:t>SMART ECO-FRIENDLY GARBAGE MANAGEMENT GENERATING ELECTRICITY</a:t>
            </a:r>
            <a:br>
              <a:rPr lang="en-GB" sz="2800" b="1" dirty="0">
                <a:latin typeface="+mj-lt"/>
              </a:rPr>
            </a:br>
            <a:endParaRPr lang="en-GB"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004651067"/>
              </p:ext>
            </p:extLst>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sz="1600"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sz="1600" dirty="0">
                          <a:latin typeface="+mn-lt"/>
                        </a:rPr>
                        <a:t>20201CIT0033</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KAVYAKOPPURAVURI</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r>
                        <a:rPr lang="en-GB" sz="1600" dirty="0">
                          <a:latin typeface="+mn-lt"/>
                        </a:rPr>
                        <a:t>20201CIT0022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CHANDANAPRIYA G</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r>
                        <a:rPr lang="en-GB" sz="1600" dirty="0">
                          <a:latin typeface="+mn-lt"/>
                        </a:rPr>
                        <a:t>20201CIT0038</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DEVATHI MANITEJA</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r>
                        <a:rPr lang="en-GB" sz="1600" dirty="0">
                          <a:latin typeface="+mn-lt"/>
                        </a:rPr>
                        <a:t>20201CIT0016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GOUTHAM SRIPATHI</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600" dirty="0"/>
              <a:t>Under the Supervision of,</a:t>
            </a:r>
          </a:p>
          <a:p>
            <a:endParaRPr lang="en-GB" sz="1600" dirty="0"/>
          </a:p>
          <a:p>
            <a:pPr algn="l"/>
            <a:r>
              <a:rPr lang="en-GB" sz="1600" dirty="0" err="1"/>
              <a:t>Dr.</a:t>
            </a:r>
            <a:r>
              <a:rPr lang="en-GB" sz="1600" dirty="0"/>
              <a:t> DIPALI K DAKHOLE</a:t>
            </a:r>
          </a:p>
          <a:p>
            <a:pPr algn="l"/>
            <a:r>
              <a:rPr lang="en-GB" sz="1600" dirty="0"/>
              <a:t>School of Computer Science &amp; Engineering</a:t>
            </a:r>
          </a:p>
          <a:p>
            <a:pPr algn="l"/>
            <a:r>
              <a:rPr lang="en-GB" sz="1600" dirty="0"/>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VIVA-VOICE</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8D25-D04E-C438-60E1-AB315DC48948}"/>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A95BB55E-FC2C-5D65-7A9C-3995B97F0ACD}"/>
              </a:ext>
            </a:extLst>
          </p:cNvPr>
          <p:cNvSpPr>
            <a:spLocks noGrp="1"/>
          </p:cNvSpPr>
          <p:nvPr>
            <p:ph idx="1"/>
          </p:nvPr>
        </p:nvSpPr>
        <p:spPr/>
        <p:txBody>
          <a:bodyPr>
            <a:normAutofit/>
          </a:bodyPr>
          <a:lstStyle/>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Data Acquisition and Sensor Calibration:</a:t>
            </a:r>
          </a:p>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Calibrate the ultrasonic sensors to accurately measure the fill levels in the bins. Ensure they can distinguish between full, partially full, and empty states.</a:t>
            </a:r>
          </a:p>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Calibrate the soil moisture sensors to detect the moisture content in wet waste accurately.</a:t>
            </a:r>
          </a:p>
          <a:p>
            <a:pPr marL="0" lvl="0" indent="0" fontAlgn="base">
              <a:lnSpc>
                <a:spcPct val="107000"/>
              </a:lnSpc>
              <a:spcAft>
                <a:spcPts val="450"/>
              </a:spcAft>
              <a:buClr>
                <a:srgbClr val="000000"/>
              </a:buClr>
              <a:buSzPts val="1600"/>
              <a:buNone/>
            </a:pPr>
            <a:r>
              <a:rPr lang="en-IN" sz="1600" b="1"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Servo Control</a:t>
            </a: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Program the IoT device to control the servomotors for the waste bin lids. The servos will open for dry waste and close for wet waste, and vice versa.</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Use decision logic in your code that depends on the data analysis results to control the servomotors.</a:t>
            </a:r>
          </a:p>
          <a:p>
            <a:r>
              <a:rPr lang="en-IN" sz="1600" dirty="0">
                <a:solidFill>
                  <a:srgbClr val="000000"/>
                </a:solidFill>
                <a:effectLst/>
                <a:latin typeface="+mj-lt"/>
                <a:ea typeface="Bookman Old Style" panose="02050604050505020204" pitchFamily="18" charset="0"/>
                <a:cs typeface="Bookman Old Style" panose="02050604050505020204" pitchFamily="18" charset="0"/>
              </a:rPr>
              <a:t>This methodology outlines the key steps to implement an IoT-based dry and wet waste segregation system with servomotors, ultrasonic sensors, and soil moisture sensors. Proper planning, calibration, and testing are crucial for the system's accuracy and effectiveness</a:t>
            </a:r>
            <a:endParaRPr lang="en-IN" sz="1600" dirty="0">
              <a:latin typeface="+mj-lt"/>
            </a:endParaRPr>
          </a:p>
          <a:p>
            <a:pPr marL="0" indent="0">
              <a:buNone/>
            </a:pPr>
            <a:endParaRPr lang="en-IN" dirty="0"/>
          </a:p>
        </p:txBody>
      </p:sp>
    </p:spTree>
    <p:extLst>
      <p:ext uri="{BB962C8B-B14F-4D97-AF65-F5344CB8AC3E}">
        <p14:creationId xmlns:p14="http://schemas.microsoft.com/office/powerpoint/2010/main" val="568575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630B-6109-99C5-E854-66E41C16FD9E}"/>
              </a:ext>
            </a:extLst>
          </p:cNvPr>
          <p:cNvSpPr>
            <a:spLocks noGrp="1"/>
          </p:cNvSpPr>
          <p:nvPr>
            <p:ph type="title"/>
          </p:nvPr>
        </p:nvSpPr>
        <p:spPr/>
        <p:txBody>
          <a:bodyPr/>
          <a:lstStyle/>
          <a:p>
            <a:r>
              <a:rPr lang="en-IN" dirty="0"/>
              <a:t>Architecture diagram part-1</a:t>
            </a:r>
          </a:p>
        </p:txBody>
      </p:sp>
      <p:pic>
        <p:nvPicPr>
          <p:cNvPr id="4" name="Content Placeholder 3">
            <a:extLst>
              <a:ext uri="{FF2B5EF4-FFF2-40B4-BE49-F238E27FC236}">
                <a16:creationId xmlns:a16="http://schemas.microsoft.com/office/drawing/2014/main" id="{0AD0C971-BCDC-403C-6DBA-7E86CC5C3125}"/>
              </a:ext>
            </a:extLst>
          </p:cNvPr>
          <p:cNvPicPr>
            <a:picLocks noGrp="1"/>
          </p:cNvPicPr>
          <p:nvPr>
            <p:ph idx="1"/>
          </p:nvPr>
        </p:nvPicPr>
        <p:blipFill>
          <a:blip r:embed="rId2"/>
          <a:stretch>
            <a:fillRect/>
          </a:stretch>
        </p:blipFill>
        <p:spPr>
          <a:xfrm>
            <a:off x="1744133" y="1143000"/>
            <a:ext cx="8805333" cy="4953000"/>
          </a:xfrm>
          <a:prstGeom prst="rect">
            <a:avLst/>
          </a:prstGeom>
        </p:spPr>
      </p:pic>
    </p:spTree>
    <p:extLst>
      <p:ext uri="{BB962C8B-B14F-4D97-AF65-F5344CB8AC3E}">
        <p14:creationId xmlns:p14="http://schemas.microsoft.com/office/powerpoint/2010/main" val="145519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3031-AA2A-CCD7-4263-58E9F35C2E0B}"/>
              </a:ext>
            </a:extLst>
          </p:cNvPr>
          <p:cNvSpPr>
            <a:spLocks noGrp="1"/>
          </p:cNvSpPr>
          <p:nvPr>
            <p:ph type="title"/>
          </p:nvPr>
        </p:nvSpPr>
        <p:spPr/>
        <p:txBody>
          <a:bodyPr/>
          <a:lstStyle/>
          <a:p>
            <a:r>
              <a:rPr lang="en-IN" dirty="0"/>
              <a:t>Architecture diagram part -2</a:t>
            </a:r>
          </a:p>
        </p:txBody>
      </p:sp>
      <p:pic>
        <p:nvPicPr>
          <p:cNvPr id="5" name="Content Placeholder 4">
            <a:extLst>
              <a:ext uri="{FF2B5EF4-FFF2-40B4-BE49-F238E27FC236}">
                <a16:creationId xmlns:a16="http://schemas.microsoft.com/office/drawing/2014/main" id="{06100649-C1BC-D67A-8515-73BC52D81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0507" y="1143000"/>
            <a:ext cx="8812586" cy="4953000"/>
          </a:xfrm>
        </p:spPr>
      </p:pic>
    </p:spTree>
    <p:extLst>
      <p:ext uri="{BB962C8B-B14F-4D97-AF65-F5344CB8AC3E}">
        <p14:creationId xmlns:p14="http://schemas.microsoft.com/office/powerpoint/2010/main" val="42411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 </a:t>
            </a:r>
          </a:p>
        </p:txBody>
      </p:sp>
      <p:sp>
        <p:nvSpPr>
          <p:cNvPr id="3" name="Content Placeholder 2"/>
          <p:cNvSpPr>
            <a:spLocks noGrp="1"/>
          </p:cNvSpPr>
          <p:nvPr>
            <p:ph idx="1"/>
          </p:nvPr>
        </p:nvSpPr>
        <p:spPr>
          <a:xfrm>
            <a:off x="812800" y="1125071"/>
            <a:ext cx="10668000" cy="4952997"/>
          </a:xfrm>
        </p:spPr>
        <p:txBody>
          <a:bodyPr/>
          <a:lstStyle/>
          <a:p>
            <a:pPr algn="l"/>
            <a:r>
              <a:rPr lang="en-US" sz="1600" b="1" i="0" dirty="0">
                <a:effectLst/>
                <a:latin typeface="+mn-lt"/>
              </a:rPr>
              <a:t>Components and Sensors:</a:t>
            </a:r>
            <a:endParaRPr lang="en-US" sz="1600" b="0" i="0" dirty="0">
              <a:effectLst/>
              <a:latin typeface="+mn-lt"/>
            </a:endParaRPr>
          </a:p>
          <a:p>
            <a:pPr algn="l">
              <a:buFont typeface="+mj-lt"/>
              <a:buAutoNum type="arabicPeriod"/>
            </a:pPr>
            <a:r>
              <a:rPr lang="en-US" sz="1600" b="1" i="0" dirty="0">
                <a:effectLst/>
                <a:latin typeface="+mn-lt"/>
              </a:rPr>
              <a:t>IoT Devices</a:t>
            </a:r>
            <a:r>
              <a:rPr lang="en-US" sz="1600" b="0" i="0" dirty="0">
                <a:effectLst/>
                <a:latin typeface="+mn-lt"/>
              </a:rPr>
              <a:t>: Use IoT devices like  Arduino, or dedicated IoT development boards as the core of your system.</a:t>
            </a:r>
          </a:p>
          <a:p>
            <a:pPr algn="l">
              <a:buFont typeface="+mj-lt"/>
              <a:buAutoNum type="arabicPeriod"/>
            </a:pPr>
            <a:r>
              <a:rPr lang="en-US" sz="1600" b="1" i="0" dirty="0">
                <a:effectLst/>
                <a:latin typeface="+mn-lt"/>
              </a:rPr>
              <a:t>Flame sensor: </a:t>
            </a:r>
            <a:r>
              <a:rPr lang="en-US" sz="1600" i="0" dirty="0">
                <a:effectLst/>
                <a:latin typeface="+mn-lt"/>
              </a:rPr>
              <a:t>the device that detects the presence or absence of a flame in a given system.</a:t>
            </a:r>
          </a:p>
          <a:p>
            <a:pPr algn="l">
              <a:buFont typeface="+mj-lt"/>
              <a:buAutoNum type="arabicPeriod"/>
            </a:pPr>
            <a:r>
              <a:rPr lang="en-US" sz="1600" b="1" dirty="0">
                <a:latin typeface="+mn-lt"/>
              </a:rPr>
              <a:t>Arduino nano(1.8.19): </a:t>
            </a:r>
            <a:r>
              <a:rPr lang="en-US" sz="1600" dirty="0">
                <a:latin typeface="+mn-lt"/>
              </a:rPr>
              <a:t>small and versatile and micro controller board 8.0.19 which provides digital and analog I/O pins</a:t>
            </a:r>
            <a:endParaRPr lang="en-US" sz="1600" b="1" dirty="0">
              <a:latin typeface="+mn-lt"/>
            </a:endParaRPr>
          </a:p>
          <a:p>
            <a:pPr algn="l">
              <a:buFont typeface="+mj-lt"/>
              <a:buAutoNum type="arabicPeriod"/>
            </a:pPr>
            <a:r>
              <a:rPr lang="en-US" sz="1600" b="1" i="0" dirty="0">
                <a:effectLst/>
                <a:latin typeface="+mn-lt"/>
              </a:rPr>
              <a:t>Lcd display:</a:t>
            </a:r>
            <a:r>
              <a:rPr lang="en-US" sz="1600" b="1" dirty="0">
                <a:latin typeface="+mn-lt"/>
              </a:rPr>
              <a:t> </a:t>
            </a:r>
            <a:r>
              <a:rPr lang="en-US" sz="1600" dirty="0">
                <a:latin typeface="+mn-lt"/>
              </a:rPr>
              <a:t>it provides visual feedback or information of real data sensor readings other info from </a:t>
            </a:r>
            <a:r>
              <a:rPr lang="en-US" sz="1600" dirty="0" err="1">
                <a:latin typeface="+mn-lt"/>
              </a:rPr>
              <a:t>Iot</a:t>
            </a:r>
            <a:r>
              <a:rPr lang="en-US" sz="1600" dirty="0">
                <a:latin typeface="+mn-lt"/>
              </a:rPr>
              <a:t> devices</a:t>
            </a:r>
            <a:endParaRPr lang="en-US" sz="1600" b="1" i="0" dirty="0">
              <a:effectLst/>
              <a:latin typeface="+mn-lt"/>
            </a:endParaRPr>
          </a:p>
          <a:p>
            <a:pPr algn="l">
              <a:buFont typeface="+mj-lt"/>
              <a:buAutoNum type="arabicPeriod"/>
            </a:pPr>
            <a:r>
              <a:rPr lang="en-US" sz="1600" b="1" i="0" dirty="0" err="1">
                <a:effectLst/>
                <a:latin typeface="+mn-lt"/>
              </a:rPr>
              <a:t>Leds</a:t>
            </a:r>
            <a:endParaRPr lang="en-US" sz="1600" b="1" i="0" dirty="0">
              <a:effectLst/>
              <a:latin typeface="+mn-lt"/>
            </a:endParaRPr>
          </a:p>
          <a:p>
            <a:pPr algn="l">
              <a:buFont typeface="+mj-lt"/>
              <a:buAutoNum type="arabicPeriod"/>
            </a:pPr>
            <a:r>
              <a:rPr lang="en-US" sz="1600" b="1" dirty="0" err="1">
                <a:latin typeface="+mn-lt"/>
              </a:rPr>
              <a:t>Batterys</a:t>
            </a:r>
            <a:endParaRPr lang="en-US" sz="1600" b="1" dirty="0">
              <a:latin typeface="+mn-lt"/>
            </a:endParaRPr>
          </a:p>
          <a:p>
            <a:pPr algn="l">
              <a:buFont typeface="+mj-lt"/>
              <a:buAutoNum type="arabicPeriod"/>
            </a:pPr>
            <a:r>
              <a:rPr lang="en-US" sz="1600" b="1" i="0" dirty="0">
                <a:effectLst/>
                <a:latin typeface="+mn-lt"/>
              </a:rPr>
              <a:t>Relay: </a:t>
            </a:r>
            <a:r>
              <a:rPr lang="en-US" sz="1600" i="0" dirty="0">
                <a:effectLst/>
                <a:latin typeface="+mn-lt"/>
              </a:rPr>
              <a:t>relay is an electro mechanical switch use to control the voltage</a:t>
            </a:r>
          </a:p>
          <a:p>
            <a:pPr algn="l">
              <a:buFont typeface="+mj-lt"/>
              <a:buAutoNum type="arabicPeriod"/>
            </a:pPr>
            <a:r>
              <a:rPr lang="en-US" sz="1600" b="1" dirty="0">
                <a:latin typeface="+mn-lt"/>
              </a:rPr>
              <a:t>I2C module: ( </a:t>
            </a:r>
            <a:r>
              <a:rPr lang="en-US" sz="1600" dirty="0">
                <a:latin typeface="+mn-lt"/>
              </a:rPr>
              <a:t>inter integrated circuit) serial communication protocol that can connect low –speed devices . It is a master slave communication .in which we can connect and control </a:t>
            </a:r>
            <a:r>
              <a:rPr lang="en-US" sz="1600" dirty="0" err="1">
                <a:latin typeface="+mn-lt"/>
              </a:rPr>
              <a:t>multiplke</a:t>
            </a:r>
            <a:r>
              <a:rPr lang="en-US" sz="1600" dirty="0">
                <a:latin typeface="+mn-lt"/>
              </a:rPr>
              <a:t> slaves from a single master.</a:t>
            </a:r>
            <a:endParaRPr lang="en-US" sz="1600" b="1" i="0" dirty="0">
              <a:effectLst/>
              <a:latin typeface="+mn-lt"/>
            </a:endParaRPr>
          </a:p>
          <a:p>
            <a:pPr marL="0" indent="0">
              <a:buNone/>
            </a:pPr>
            <a:endParaRPr lang="en-US" sz="1800" b="0" i="0" dirty="0">
              <a:effectLst/>
              <a:latin typeface="+mn-lt"/>
            </a:endParaRPr>
          </a:p>
          <a:p>
            <a:pPr marL="0" indent="0">
              <a:buNone/>
            </a:pPr>
            <a:endParaRPr lang="en-GB" sz="1800" dirty="0"/>
          </a:p>
        </p:txBody>
      </p:sp>
    </p:spTree>
    <p:extLst>
      <p:ext uri="{BB962C8B-B14F-4D97-AF65-F5344CB8AC3E}">
        <p14:creationId xmlns:p14="http://schemas.microsoft.com/office/powerpoint/2010/main" val="231494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3" name="Content Placeholder 2"/>
          <p:cNvSpPr>
            <a:spLocks noGrp="1"/>
          </p:cNvSpPr>
          <p:nvPr>
            <p:ph idx="1"/>
          </p:nvPr>
        </p:nvSpPr>
        <p:spPr>
          <a:xfrm>
            <a:off x="762000" y="1053353"/>
            <a:ext cx="10668000" cy="4952997"/>
          </a:xfrm>
        </p:spPr>
        <p:txBody>
          <a:bodyPr>
            <a:normAutofit/>
          </a:bodyPr>
          <a:lstStyle/>
          <a:p>
            <a:pPr marL="0" indent="0" algn="l">
              <a:buNone/>
            </a:pPr>
            <a:r>
              <a:rPr lang="en-US" sz="1600" dirty="0">
                <a:latin typeface="+mn-lt"/>
              </a:rPr>
              <a:t>WORKING :</a:t>
            </a:r>
          </a:p>
          <a:p>
            <a:pPr algn="l">
              <a:buFont typeface="Arial" panose="020B0604020202020204" pitchFamily="34" charset="0"/>
              <a:buChar char="•"/>
            </a:pPr>
            <a:r>
              <a:rPr lang="en-US" sz="1800" b="0" i="0" dirty="0">
                <a:effectLst/>
                <a:latin typeface="+mn-lt"/>
              </a:rPr>
              <a:t>In this system, a flame sensor positioned near the combustion source detects the presence of a flame, relaying this information to an Arduino Nano through a designated pin.</a:t>
            </a:r>
          </a:p>
          <a:p>
            <a:pPr algn="l">
              <a:buFont typeface="Arial" panose="020B0604020202020204" pitchFamily="34" charset="0"/>
              <a:buChar char="•"/>
            </a:pPr>
            <a:r>
              <a:rPr lang="en-US" sz="1800" b="0" i="0" dirty="0">
                <a:effectLst/>
                <a:latin typeface="+mn-lt"/>
              </a:rPr>
              <a:t> The Arduino program interprets the sensor data, activating an LED for visual confirmation and simultaneously displaying relevant messages such as "Flame Detected" or "No Flame" on an LCD display. </a:t>
            </a:r>
          </a:p>
          <a:p>
            <a:pPr algn="l">
              <a:buFont typeface="Arial" panose="020B0604020202020204" pitchFamily="34" charset="0"/>
              <a:buChar char="•"/>
            </a:pPr>
            <a:r>
              <a:rPr lang="en-US" sz="1800" b="0" i="0" dirty="0">
                <a:effectLst/>
                <a:latin typeface="+mn-lt"/>
              </a:rPr>
              <a:t>The Arduino also controls a relay, ensuring that the electricity generation process, represented by a connected generator, is initiated only when a flame is detected. This setup enhances safety by preventing the generator from operating in the absence of a flame.</a:t>
            </a:r>
          </a:p>
          <a:p>
            <a:pPr algn="l">
              <a:buFont typeface="Arial" panose="020B0604020202020204" pitchFamily="34" charset="0"/>
              <a:buChar char="•"/>
            </a:pPr>
            <a:r>
              <a:rPr lang="en-US" sz="1800" b="0" i="0" dirty="0">
                <a:effectLst/>
                <a:latin typeface="+mn-lt"/>
              </a:rPr>
              <a:t> The logic in the Arduino program incorporates checks and delays to mitigate rapid on/off switching due to minor sensor fluctuations, providing a stable and efficient electricity generation system responsive to the flame sensor input.</a:t>
            </a:r>
          </a:p>
          <a:p>
            <a:pPr algn="l">
              <a:buFont typeface="Arial" panose="020B0604020202020204" pitchFamily="34" charset="0"/>
              <a:buChar char="•"/>
            </a:pPr>
            <a:endParaRPr lang="en-US" sz="1800" b="0" i="0" dirty="0">
              <a:effectLst/>
              <a:latin typeface="+mn-lt"/>
            </a:endParaRPr>
          </a:p>
          <a:p>
            <a:pPr algn="l">
              <a:buFont typeface="Arial" panose="020B0604020202020204" pitchFamily="34" charset="0"/>
              <a:buChar char="•"/>
            </a:pPr>
            <a:endParaRPr lang="en-US" sz="1800" b="0" i="0" dirty="0">
              <a:effectLst/>
              <a:latin typeface="+mn-lt"/>
            </a:endParaRPr>
          </a:p>
          <a:p>
            <a:pPr marL="0" indent="0">
              <a:buNone/>
            </a:pPr>
            <a:endParaRPr lang="en-US" sz="1800" b="0" i="0" dirty="0">
              <a:effectLst/>
              <a:latin typeface="+mn-lt"/>
            </a:endParaRPr>
          </a:p>
          <a:p>
            <a:pPr marL="0" indent="0">
              <a:buNone/>
            </a:pPr>
            <a:endParaRPr lang="en-GB" sz="1800" dirty="0"/>
          </a:p>
        </p:txBody>
      </p:sp>
    </p:spTree>
    <p:extLst>
      <p:ext uri="{BB962C8B-B14F-4D97-AF65-F5344CB8AC3E}">
        <p14:creationId xmlns:p14="http://schemas.microsoft.com/office/powerpoint/2010/main" val="311502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8008-6511-A64C-A6EB-BD24C7258233}"/>
              </a:ext>
            </a:extLst>
          </p:cNvPr>
          <p:cNvSpPr>
            <a:spLocks noGrp="1"/>
          </p:cNvSpPr>
          <p:nvPr>
            <p:ph type="title"/>
          </p:nvPr>
        </p:nvSpPr>
        <p:spPr/>
        <p:txBody>
          <a:bodyPr/>
          <a:lstStyle/>
          <a:p>
            <a:r>
              <a:rPr lang="en-IN" dirty="0"/>
              <a:t>Hardware details</a:t>
            </a:r>
          </a:p>
        </p:txBody>
      </p:sp>
      <p:sp>
        <p:nvSpPr>
          <p:cNvPr id="3" name="Content Placeholder 2">
            <a:extLst>
              <a:ext uri="{FF2B5EF4-FFF2-40B4-BE49-F238E27FC236}">
                <a16:creationId xmlns:a16="http://schemas.microsoft.com/office/drawing/2014/main" id="{FD14460A-528E-9F14-2E57-9F67B79AA83C}"/>
              </a:ext>
            </a:extLst>
          </p:cNvPr>
          <p:cNvSpPr>
            <a:spLocks noGrp="1"/>
          </p:cNvSpPr>
          <p:nvPr>
            <p:ph idx="1"/>
          </p:nvPr>
        </p:nvSpPr>
        <p:spPr/>
        <p:txBody>
          <a:bodyPr>
            <a:normAutofit/>
          </a:bodyPr>
          <a:lstStyle/>
          <a:p>
            <a:pPr marL="398145" indent="0">
              <a:lnSpc>
                <a:spcPct val="107000"/>
              </a:lnSpc>
              <a:spcAft>
                <a:spcPts val="275"/>
              </a:spcAft>
              <a:buNone/>
            </a:pPr>
            <a:r>
              <a:rPr lang="en-IN" sz="1800" b="1"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1.Arduino uno R3:($700) cable($75):</a:t>
            </a:r>
            <a:endParaRPr lang="en-IN" sz="18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404495" indent="-349250">
              <a:lnSpc>
                <a:spcPct val="107000"/>
              </a:lnSpc>
              <a:spcAft>
                <a:spcPts val="45"/>
              </a:spcAft>
            </a:pPr>
            <a:r>
              <a:rPr lang="en-IN" sz="1600" kern="100" dirty="0">
                <a:solidFill>
                  <a:srgbClr val="4D5156"/>
                </a:solidFill>
                <a:effectLst/>
                <a:latin typeface="Bookman Old Style" panose="02050604050505020204" pitchFamily="18" charset="0"/>
                <a:ea typeface="Bookman Old Style" panose="02050604050505020204" pitchFamily="18" charset="0"/>
                <a:cs typeface="Bookman Old Style" panose="02050604050505020204" pitchFamily="18" charset="0"/>
              </a:rPr>
              <a:t>The term Uno means “one” in the language of “Italian” and was selected for marking the release of </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r>
              <a:rPr lang="en-IN" sz="1800" dirty="0">
                <a:solidFill>
                  <a:srgbClr val="4D5156"/>
                </a:solidFill>
                <a:effectLst/>
                <a:latin typeface="Bookman Old Style" panose="02050604050505020204" pitchFamily="18" charset="0"/>
                <a:ea typeface="Bookman Old Style" panose="02050604050505020204" pitchFamily="18" charset="0"/>
                <a:cs typeface="Bookman Old Style" panose="02050604050505020204" pitchFamily="18" charset="0"/>
              </a:rPr>
              <a:t>Arduino IDE 1.0 software. The R3 Arduino Uno is the 3rd as well as most recent modification of the Arduino Uno. Arduino board and IDE software are the reference versions of Arduino and currently progressed to new releases.</a:t>
            </a:r>
          </a:p>
          <a:p>
            <a:pPr marL="404495" indent="-6350">
              <a:lnSpc>
                <a:spcPct val="107000"/>
              </a:lnSpc>
              <a:spcAft>
                <a:spcPts val="145"/>
              </a:spcAft>
            </a:pPr>
            <a:r>
              <a:rPr lang="en-IN" sz="16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2.Soil moisture sensor($150):</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55245" indent="0">
              <a:spcAft>
                <a:spcPts val="8070"/>
              </a:spcAft>
              <a:buNone/>
            </a:pP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In our project we have implemented an IOT based smart waste segregation </a:t>
            </a:r>
            <a:r>
              <a:rPr lang="en-IN" sz="1600" kern="1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system</a:t>
            </a:r>
            <a:r>
              <a:rPr lang="en-IN" sz="16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ThingSpeak</a:t>
            </a:r>
            <a:r>
              <a:rPr lang="en-IN" sz="16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 and Webhooks from IFTTT are used to obtain the status of the bins and soil moisture sensor to segregate dry and wet waste. </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55245" indent="0">
              <a:spcAft>
                <a:spcPts val="8070"/>
              </a:spcAft>
              <a:buNone/>
            </a:pPr>
            <a:endParaRPr lang="en-IN" dirty="0"/>
          </a:p>
        </p:txBody>
      </p:sp>
      <p:grpSp>
        <p:nvGrpSpPr>
          <p:cNvPr id="21" name="Group 20">
            <a:extLst>
              <a:ext uri="{FF2B5EF4-FFF2-40B4-BE49-F238E27FC236}">
                <a16:creationId xmlns:a16="http://schemas.microsoft.com/office/drawing/2014/main" id="{8C13D28A-F941-A3BE-64DB-7822B65D4F1F}"/>
              </a:ext>
            </a:extLst>
          </p:cNvPr>
          <p:cNvGrpSpPr/>
          <p:nvPr/>
        </p:nvGrpSpPr>
        <p:grpSpPr>
          <a:xfrm>
            <a:off x="9590666" y="3619499"/>
            <a:ext cx="1890134" cy="2717018"/>
            <a:chOff x="717220" y="0"/>
            <a:chExt cx="3414344" cy="4308268"/>
          </a:xfrm>
        </p:grpSpPr>
        <p:pic>
          <p:nvPicPr>
            <p:cNvPr id="22" name="Picture 21">
              <a:extLst>
                <a:ext uri="{FF2B5EF4-FFF2-40B4-BE49-F238E27FC236}">
                  <a16:creationId xmlns:a16="http://schemas.microsoft.com/office/drawing/2014/main" id="{37451569-1C0E-F329-4C30-6E9A1FFD5CC3}"/>
                </a:ext>
              </a:extLst>
            </p:cNvPr>
            <p:cNvPicPr/>
            <p:nvPr/>
          </p:nvPicPr>
          <p:blipFill>
            <a:blip r:embed="rId2"/>
            <a:stretch>
              <a:fillRect/>
            </a:stretch>
          </p:blipFill>
          <p:spPr>
            <a:xfrm>
              <a:off x="1540764" y="0"/>
              <a:ext cx="2590800" cy="2065020"/>
            </a:xfrm>
            <a:prstGeom prst="rect">
              <a:avLst/>
            </a:prstGeom>
          </p:spPr>
        </p:pic>
        <p:pic>
          <p:nvPicPr>
            <p:cNvPr id="23" name="Picture 22">
              <a:extLst>
                <a:ext uri="{FF2B5EF4-FFF2-40B4-BE49-F238E27FC236}">
                  <a16:creationId xmlns:a16="http://schemas.microsoft.com/office/drawing/2014/main" id="{B9F93B6E-FD4F-DB1C-5550-DF0E0FD9DA8D}"/>
                </a:ext>
              </a:extLst>
            </p:cNvPr>
            <p:cNvPicPr/>
            <p:nvPr/>
          </p:nvPicPr>
          <p:blipFill>
            <a:blip r:embed="rId3"/>
            <a:stretch>
              <a:fillRect/>
            </a:stretch>
          </p:blipFill>
          <p:spPr>
            <a:xfrm>
              <a:off x="717220" y="1927780"/>
              <a:ext cx="2382012" cy="2380488"/>
            </a:xfrm>
            <a:prstGeom prst="rect">
              <a:avLst/>
            </a:prstGeom>
          </p:spPr>
        </p:pic>
      </p:grpSp>
    </p:spTree>
    <p:extLst>
      <p:ext uri="{BB962C8B-B14F-4D97-AF65-F5344CB8AC3E}">
        <p14:creationId xmlns:p14="http://schemas.microsoft.com/office/powerpoint/2010/main" val="9833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AD0E-102C-02D8-BE9C-49CC8E5A9EBA}"/>
              </a:ext>
            </a:extLst>
          </p:cNvPr>
          <p:cNvSpPr>
            <a:spLocks noGrp="1"/>
          </p:cNvSpPr>
          <p:nvPr>
            <p:ph type="title"/>
          </p:nvPr>
        </p:nvSpPr>
        <p:spPr/>
        <p:txBody>
          <a:bodyPr/>
          <a:lstStyle/>
          <a:p>
            <a:r>
              <a:rPr lang="en-IN" dirty="0"/>
              <a:t>Hardware details</a:t>
            </a:r>
          </a:p>
        </p:txBody>
      </p:sp>
      <p:sp>
        <p:nvSpPr>
          <p:cNvPr id="3" name="Content Placeholder 2">
            <a:extLst>
              <a:ext uri="{FF2B5EF4-FFF2-40B4-BE49-F238E27FC236}">
                <a16:creationId xmlns:a16="http://schemas.microsoft.com/office/drawing/2014/main" id="{A71BD3E5-C14C-9B7F-28A6-2666E07FA3BF}"/>
              </a:ext>
            </a:extLst>
          </p:cNvPr>
          <p:cNvSpPr>
            <a:spLocks noGrp="1"/>
          </p:cNvSpPr>
          <p:nvPr>
            <p:ph idx="1"/>
          </p:nvPr>
        </p:nvSpPr>
        <p:spPr/>
        <p:txBody>
          <a:bodyPr/>
          <a:lstStyle/>
          <a:p>
            <a:r>
              <a:rPr lang="en-IN" sz="1800" b="1"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Ultrasonic sensor</a:t>
            </a:r>
          </a:p>
          <a:p>
            <a:r>
              <a:rPr lang="en-IN" sz="18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An ultrasonic sensor is an instrument that measures the distance to an object using ultrasonic sound waves. An ultrasonic sensor uses a transducer to send and receive ultrasonic pulses that relay back information about an object's proximity</a:t>
            </a:r>
          </a:p>
          <a:p>
            <a:pPr marL="398145" indent="0">
              <a:lnSpc>
                <a:spcPct val="107000"/>
              </a:lnSpc>
              <a:spcAft>
                <a:spcPts val="145"/>
              </a:spcAft>
              <a:buNone/>
            </a:pPr>
            <a:r>
              <a:rPr lang="en-IN" sz="16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Servo motor($170):</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404495" indent="-349250">
              <a:lnSpc>
                <a:spcPct val="126000"/>
              </a:lnSpc>
              <a:spcAft>
                <a:spcPts val="480"/>
              </a:spcAft>
            </a:pP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A servo motor is a type of electric motor that can rotate or move to a specific position, speed, or torque based on an input signal from a </a:t>
            </a:r>
            <a:r>
              <a:rPr lang="en-IN" sz="1600" kern="1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controller.modern</a:t>
            </a: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 servo motors are capable of providing high performance and precision as main drives in various applications.</a:t>
            </a:r>
          </a:p>
          <a:p>
            <a:endParaRPr lang="en-IN" dirty="0"/>
          </a:p>
        </p:txBody>
      </p:sp>
      <p:pic>
        <p:nvPicPr>
          <p:cNvPr id="6" name="Picture 5">
            <a:extLst>
              <a:ext uri="{FF2B5EF4-FFF2-40B4-BE49-F238E27FC236}">
                <a16:creationId xmlns:a16="http://schemas.microsoft.com/office/drawing/2014/main" id="{56B4F09A-40F3-9A1F-35FA-9512DE87741C}"/>
              </a:ext>
            </a:extLst>
          </p:cNvPr>
          <p:cNvPicPr>
            <a:picLocks noChangeAspect="1"/>
          </p:cNvPicPr>
          <p:nvPr/>
        </p:nvPicPr>
        <p:blipFill>
          <a:blip r:embed="rId2"/>
          <a:stretch>
            <a:fillRect/>
          </a:stretch>
        </p:blipFill>
        <p:spPr>
          <a:xfrm>
            <a:off x="8684475" y="4236557"/>
            <a:ext cx="3121423" cy="1859441"/>
          </a:xfrm>
          <a:prstGeom prst="rect">
            <a:avLst/>
          </a:prstGeom>
        </p:spPr>
      </p:pic>
      <p:pic>
        <p:nvPicPr>
          <p:cNvPr id="7" name="Picture 6">
            <a:extLst>
              <a:ext uri="{FF2B5EF4-FFF2-40B4-BE49-F238E27FC236}">
                <a16:creationId xmlns:a16="http://schemas.microsoft.com/office/drawing/2014/main" id="{5C78F145-91A8-3987-D954-FD871065C902}"/>
              </a:ext>
            </a:extLst>
          </p:cNvPr>
          <p:cNvPicPr/>
          <p:nvPr/>
        </p:nvPicPr>
        <p:blipFill>
          <a:blip r:embed="rId3"/>
          <a:stretch>
            <a:fillRect/>
          </a:stretch>
        </p:blipFill>
        <p:spPr>
          <a:xfrm>
            <a:off x="5845456" y="4104996"/>
            <a:ext cx="1863725" cy="1863725"/>
          </a:xfrm>
          <a:prstGeom prst="rect">
            <a:avLst/>
          </a:prstGeom>
        </p:spPr>
      </p:pic>
    </p:spTree>
    <p:extLst>
      <p:ext uri="{BB962C8B-B14F-4D97-AF65-F5344CB8AC3E}">
        <p14:creationId xmlns:p14="http://schemas.microsoft.com/office/powerpoint/2010/main" val="332744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EF1D-0EF1-9123-F040-076A217D49CD}"/>
              </a:ext>
            </a:extLst>
          </p:cNvPr>
          <p:cNvSpPr>
            <a:spLocks noGrp="1"/>
          </p:cNvSpPr>
          <p:nvPr>
            <p:ph type="title"/>
          </p:nvPr>
        </p:nvSpPr>
        <p:spPr/>
        <p:txBody>
          <a:bodyPr/>
          <a:lstStyle/>
          <a:p>
            <a:r>
              <a:rPr lang="en-US" dirty="0"/>
              <a:t>HARDWARE DETAILS</a:t>
            </a:r>
            <a:endParaRPr lang="en-IN" dirty="0"/>
          </a:p>
        </p:txBody>
      </p:sp>
      <p:pic>
        <p:nvPicPr>
          <p:cNvPr id="5" name="Content Placeholder 4">
            <a:extLst>
              <a:ext uri="{FF2B5EF4-FFF2-40B4-BE49-F238E27FC236}">
                <a16:creationId xmlns:a16="http://schemas.microsoft.com/office/drawing/2014/main" id="{88867F56-AF01-764A-3FD5-BAF7AF7F646D}"/>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93459" y="1014154"/>
            <a:ext cx="1504613" cy="1310264"/>
          </a:xfrm>
        </p:spPr>
      </p:pic>
      <p:sp>
        <p:nvSpPr>
          <p:cNvPr id="6" name="TextBox 5">
            <a:extLst>
              <a:ext uri="{FF2B5EF4-FFF2-40B4-BE49-F238E27FC236}">
                <a16:creationId xmlns:a16="http://schemas.microsoft.com/office/drawing/2014/main" id="{21BD9E62-425D-FC00-9B54-F414EE2E2D52}"/>
              </a:ext>
            </a:extLst>
          </p:cNvPr>
          <p:cNvSpPr txBox="1"/>
          <p:nvPr/>
        </p:nvSpPr>
        <p:spPr>
          <a:xfrm>
            <a:off x="1847347" y="7434300"/>
            <a:ext cx="558941" cy="1754326"/>
          </a:xfrm>
          <a:prstGeom prst="rect">
            <a:avLst/>
          </a:prstGeom>
          <a:noFill/>
        </p:spPr>
        <p:txBody>
          <a:bodyPr wrap="square" rtlCol="0">
            <a:spAutoFit/>
          </a:bodyPr>
          <a:lstStyle/>
          <a:p>
            <a:r>
              <a:rPr lang="en-IN" sz="900">
                <a:hlinkClick r:id="rId3" tooltip="http://www.teachmemicro.com/flame-sensor-project-comprehensive-guide/"/>
              </a:rPr>
              <a:t>This Photo</a:t>
            </a:r>
            <a:r>
              <a:rPr lang="en-IN" sz="900"/>
              <a:t> by Unknown Author is licensed under </a:t>
            </a:r>
            <a:r>
              <a:rPr lang="en-IN" sz="900">
                <a:hlinkClick r:id="rId4" tooltip="https://creativecommons.org/licenses/by-nc/3.0/"/>
              </a:rPr>
              <a:t>CC BY-NC</a:t>
            </a:r>
            <a:endParaRPr lang="en-IN" sz="900"/>
          </a:p>
        </p:txBody>
      </p:sp>
      <p:sp>
        <p:nvSpPr>
          <p:cNvPr id="7" name="TextBox 6">
            <a:extLst>
              <a:ext uri="{FF2B5EF4-FFF2-40B4-BE49-F238E27FC236}">
                <a16:creationId xmlns:a16="http://schemas.microsoft.com/office/drawing/2014/main" id="{FF31AD4C-0456-A387-543C-ECCFDE509BC0}"/>
              </a:ext>
            </a:extLst>
          </p:cNvPr>
          <p:cNvSpPr txBox="1"/>
          <p:nvPr/>
        </p:nvSpPr>
        <p:spPr>
          <a:xfrm>
            <a:off x="1004047" y="1317812"/>
            <a:ext cx="2241177" cy="369332"/>
          </a:xfrm>
          <a:prstGeom prst="rect">
            <a:avLst/>
          </a:prstGeom>
          <a:noFill/>
        </p:spPr>
        <p:txBody>
          <a:bodyPr wrap="square" rtlCol="0">
            <a:spAutoFit/>
          </a:bodyPr>
          <a:lstStyle/>
          <a:p>
            <a:r>
              <a:rPr lang="en-US" dirty="0"/>
              <a:t>Flame sensor:</a:t>
            </a:r>
            <a:endParaRPr lang="en-IN" dirty="0"/>
          </a:p>
        </p:txBody>
      </p:sp>
      <p:pic>
        <p:nvPicPr>
          <p:cNvPr id="9" name="Picture 8">
            <a:extLst>
              <a:ext uri="{FF2B5EF4-FFF2-40B4-BE49-F238E27FC236}">
                <a16:creationId xmlns:a16="http://schemas.microsoft.com/office/drawing/2014/main" id="{5E0419AD-1A7A-A8D5-D744-4ED4EF108EF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45224" y="2483224"/>
            <a:ext cx="2129566" cy="2170892"/>
          </a:xfrm>
          <a:prstGeom prst="rect">
            <a:avLst/>
          </a:prstGeom>
        </p:spPr>
      </p:pic>
      <p:sp>
        <p:nvSpPr>
          <p:cNvPr id="11" name="TextBox 10">
            <a:extLst>
              <a:ext uri="{FF2B5EF4-FFF2-40B4-BE49-F238E27FC236}">
                <a16:creationId xmlns:a16="http://schemas.microsoft.com/office/drawing/2014/main" id="{F82B6E33-DC47-22CB-7BBE-A2B8A9F992A7}"/>
              </a:ext>
            </a:extLst>
          </p:cNvPr>
          <p:cNvSpPr txBox="1"/>
          <p:nvPr/>
        </p:nvSpPr>
        <p:spPr>
          <a:xfrm>
            <a:off x="1004047" y="2752165"/>
            <a:ext cx="2617694" cy="646331"/>
          </a:xfrm>
          <a:prstGeom prst="rect">
            <a:avLst/>
          </a:prstGeom>
          <a:noFill/>
        </p:spPr>
        <p:txBody>
          <a:bodyPr wrap="square" rtlCol="0">
            <a:spAutoFit/>
          </a:bodyPr>
          <a:lstStyle/>
          <a:p>
            <a:r>
              <a:rPr lang="en-US" dirty="0"/>
              <a:t>Arduino nano</a:t>
            </a:r>
          </a:p>
          <a:p>
            <a:r>
              <a:rPr lang="en-US" dirty="0"/>
              <a:t>(1.8.19) version:</a:t>
            </a:r>
            <a:endParaRPr lang="en-IN" dirty="0"/>
          </a:p>
        </p:txBody>
      </p:sp>
      <p:pic>
        <p:nvPicPr>
          <p:cNvPr id="13" name="Picture 12">
            <a:extLst>
              <a:ext uri="{FF2B5EF4-FFF2-40B4-BE49-F238E27FC236}">
                <a16:creationId xmlns:a16="http://schemas.microsoft.com/office/drawing/2014/main" id="{0E70A2FE-D4E3-4A83-5188-BC4C40B8C49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086165" y="1357177"/>
            <a:ext cx="2017059" cy="1934481"/>
          </a:xfrm>
          <a:prstGeom prst="rect">
            <a:avLst/>
          </a:prstGeom>
        </p:spPr>
      </p:pic>
      <p:sp>
        <p:nvSpPr>
          <p:cNvPr id="15" name="TextBox 14">
            <a:extLst>
              <a:ext uri="{FF2B5EF4-FFF2-40B4-BE49-F238E27FC236}">
                <a16:creationId xmlns:a16="http://schemas.microsoft.com/office/drawing/2014/main" id="{62B6ACF2-2367-D2FD-83AB-0FD9C80E2612}"/>
              </a:ext>
            </a:extLst>
          </p:cNvPr>
          <p:cNvSpPr txBox="1"/>
          <p:nvPr/>
        </p:nvSpPr>
        <p:spPr>
          <a:xfrm>
            <a:off x="6660776" y="1687144"/>
            <a:ext cx="3218330" cy="369332"/>
          </a:xfrm>
          <a:prstGeom prst="rect">
            <a:avLst/>
          </a:prstGeom>
          <a:noFill/>
        </p:spPr>
        <p:txBody>
          <a:bodyPr wrap="square" rtlCol="0">
            <a:spAutoFit/>
          </a:bodyPr>
          <a:lstStyle/>
          <a:p>
            <a:r>
              <a:rPr lang="en-US" dirty="0"/>
              <a:t>Battery’s:</a:t>
            </a:r>
            <a:endParaRPr lang="en-IN" dirty="0"/>
          </a:p>
        </p:txBody>
      </p:sp>
      <p:pic>
        <p:nvPicPr>
          <p:cNvPr id="17" name="Picture 16">
            <a:extLst>
              <a:ext uri="{FF2B5EF4-FFF2-40B4-BE49-F238E27FC236}">
                <a16:creationId xmlns:a16="http://schemas.microsoft.com/office/drawing/2014/main" id="{9477C04D-BCBF-266F-413B-7F04A45105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1434" y="3776646"/>
            <a:ext cx="1483322" cy="1483322"/>
          </a:xfrm>
          <a:prstGeom prst="rect">
            <a:avLst/>
          </a:prstGeom>
        </p:spPr>
      </p:pic>
      <p:sp>
        <p:nvSpPr>
          <p:cNvPr id="18" name="TextBox 17">
            <a:extLst>
              <a:ext uri="{FF2B5EF4-FFF2-40B4-BE49-F238E27FC236}">
                <a16:creationId xmlns:a16="http://schemas.microsoft.com/office/drawing/2014/main" id="{0D247344-88E2-21CE-AE8D-D519A307C40A}"/>
              </a:ext>
            </a:extLst>
          </p:cNvPr>
          <p:cNvSpPr txBox="1"/>
          <p:nvPr/>
        </p:nvSpPr>
        <p:spPr>
          <a:xfrm>
            <a:off x="6723529" y="3971365"/>
            <a:ext cx="2129566" cy="369332"/>
          </a:xfrm>
          <a:prstGeom prst="rect">
            <a:avLst/>
          </a:prstGeom>
          <a:noFill/>
        </p:spPr>
        <p:txBody>
          <a:bodyPr wrap="square" rtlCol="0">
            <a:spAutoFit/>
          </a:bodyPr>
          <a:lstStyle/>
          <a:p>
            <a:r>
              <a:rPr lang="en-US" dirty="0"/>
              <a:t>Relay:</a:t>
            </a:r>
            <a:endParaRPr lang="en-IN" dirty="0"/>
          </a:p>
        </p:txBody>
      </p:sp>
      <p:pic>
        <p:nvPicPr>
          <p:cNvPr id="20" name="Picture 19">
            <a:extLst>
              <a:ext uri="{FF2B5EF4-FFF2-40B4-BE49-F238E27FC236}">
                <a16:creationId xmlns:a16="http://schemas.microsoft.com/office/drawing/2014/main" id="{B6267FDF-F324-F00A-373D-36C94CE414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3325801" y="4812922"/>
            <a:ext cx="1771023" cy="1237034"/>
          </a:xfrm>
          <a:prstGeom prst="rect">
            <a:avLst/>
          </a:prstGeom>
        </p:spPr>
      </p:pic>
      <p:sp>
        <p:nvSpPr>
          <p:cNvPr id="21" name="TextBox 20">
            <a:extLst>
              <a:ext uri="{FF2B5EF4-FFF2-40B4-BE49-F238E27FC236}">
                <a16:creationId xmlns:a16="http://schemas.microsoft.com/office/drawing/2014/main" id="{F75091E3-732C-D1AB-380F-16560C6720B5}"/>
              </a:ext>
            </a:extLst>
          </p:cNvPr>
          <p:cNvSpPr txBox="1"/>
          <p:nvPr/>
        </p:nvSpPr>
        <p:spPr>
          <a:xfrm>
            <a:off x="1004047" y="4801908"/>
            <a:ext cx="1593197" cy="369332"/>
          </a:xfrm>
          <a:prstGeom prst="rect">
            <a:avLst/>
          </a:prstGeom>
          <a:noFill/>
        </p:spPr>
        <p:txBody>
          <a:bodyPr wrap="square" rtlCol="0">
            <a:spAutoFit/>
          </a:bodyPr>
          <a:lstStyle/>
          <a:p>
            <a:r>
              <a:rPr lang="en-IN" dirty="0" err="1"/>
              <a:t>Led’s</a:t>
            </a:r>
            <a:r>
              <a:rPr lang="en-IN" dirty="0"/>
              <a:t>:</a:t>
            </a:r>
          </a:p>
        </p:txBody>
      </p:sp>
      <p:pic>
        <p:nvPicPr>
          <p:cNvPr id="4" name="Picture 3">
            <a:extLst>
              <a:ext uri="{FF2B5EF4-FFF2-40B4-BE49-F238E27FC236}">
                <a16:creationId xmlns:a16="http://schemas.microsoft.com/office/drawing/2014/main" id="{E304C3B3-66A9-3501-B744-5CA23CBEE875}"/>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flipV="1">
            <a:off x="10522258" y="5256586"/>
            <a:ext cx="920806" cy="1326776"/>
          </a:xfrm>
          <a:prstGeom prst="rect">
            <a:avLst/>
          </a:prstGeom>
        </p:spPr>
      </p:pic>
      <p:sp>
        <p:nvSpPr>
          <p:cNvPr id="10" name="TextBox 9">
            <a:extLst>
              <a:ext uri="{FF2B5EF4-FFF2-40B4-BE49-F238E27FC236}">
                <a16:creationId xmlns:a16="http://schemas.microsoft.com/office/drawing/2014/main" id="{3F2A6D13-D84A-7738-E2C4-69D482484D6C}"/>
              </a:ext>
            </a:extLst>
          </p:cNvPr>
          <p:cNvSpPr txBox="1"/>
          <p:nvPr/>
        </p:nvSpPr>
        <p:spPr>
          <a:xfrm>
            <a:off x="8005482" y="5889812"/>
            <a:ext cx="1873624" cy="365774"/>
          </a:xfrm>
          <a:prstGeom prst="rect">
            <a:avLst/>
          </a:prstGeom>
          <a:noFill/>
        </p:spPr>
        <p:txBody>
          <a:bodyPr wrap="square" rtlCol="0">
            <a:spAutoFit/>
          </a:bodyPr>
          <a:lstStyle/>
          <a:p>
            <a:r>
              <a:rPr lang="en-IN" dirty="0"/>
              <a:t>I2Cmodule:</a:t>
            </a:r>
          </a:p>
        </p:txBody>
      </p:sp>
    </p:spTree>
    <p:extLst>
      <p:ext uri="{BB962C8B-B14F-4D97-AF65-F5344CB8AC3E}">
        <p14:creationId xmlns:p14="http://schemas.microsoft.com/office/powerpoint/2010/main" val="371043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572F-24FC-8B6E-3EAF-746EC5E56481}"/>
              </a:ext>
            </a:extLst>
          </p:cNvPr>
          <p:cNvSpPr>
            <a:spLocks noGrp="1"/>
          </p:cNvSpPr>
          <p:nvPr>
            <p:ph type="title"/>
          </p:nvPr>
        </p:nvSpPr>
        <p:spPr/>
        <p:txBody>
          <a:bodyPr/>
          <a:lstStyle/>
          <a:p>
            <a:r>
              <a:rPr lang="en-IN" dirty="0"/>
              <a:t>RESULTS</a:t>
            </a:r>
          </a:p>
        </p:txBody>
      </p:sp>
      <p:pic>
        <p:nvPicPr>
          <p:cNvPr id="5" name="Content Placeholder 4">
            <a:extLst>
              <a:ext uri="{FF2B5EF4-FFF2-40B4-BE49-F238E27FC236}">
                <a16:creationId xmlns:a16="http://schemas.microsoft.com/office/drawing/2014/main" id="{EF13536C-2FCB-5D3C-C71B-320FD0F01C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2565" y="1860177"/>
            <a:ext cx="7521387" cy="4164105"/>
          </a:xfrm>
        </p:spPr>
      </p:pic>
      <p:sp>
        <p:nvSpPr>
          <p:cNvPr id="6" name="TextBox 5">
            <a:extLst>
              <a:ext uri="{FF2B5EF4-FFF2-40B4-BE49-F238E27FC236}">
                <a16:creationId xmlns:a16="http://schemas.microsoft.com/office/drawing/2014/main" id="{CFC6FFC5-83E4-A14C-1E18-46E4BE4A3A8F}"/>
              </a:ext>
            </a:extLst>
          </p:cNvPr>
          <p:cNvSpPr txBox="1"/>
          <p:nvPr/>
        </p:nvSpPr>
        <p:spPr>
          <a:xfrm>
            <a:off x="1057835" y="1147482"/>
            <a:ext cx="823856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Segregation of dry and wet waste</a:t>
            </a:r>
          </a:p>
        </p:txBody>
      </p:sp>
    </p:spTree>
    <p:extLst>
      <p:ext uri="{BB962C8B-B14F-4D97-AF65-F5344CB8AC3E}">
        <p14:creationId xmlns:p14="http://schemas.microsoft.com/office/powerpoint/2010/main" val="19855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2B73-C60F-74D2-4963-29A84D0FD147}"/>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F2BA4322-36B7-15FE-351F-BFDD034EBC44}"/>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Before assemble                       After assemble                 Electricity generated</a:t>
            </a:r>
          </a:p>
        </p:txBody>
      </p:sp>
      <p:pic>
        <p:nvPicPr>
          <p:cNvPr id="5" name="Picture 4">
            <a:extLst>
              <a:ext uri="{FF2B5EF4-FFF2-40B4-BE49-F238E27FC236}">
                <a16:creationId xmlns:a16="http://schemas.microsoft.com/office/drawing/2014/main" id="{3EC52AE5-18F1-838C-0064-5E966032B0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6584" y="1875115"/>
            <a:ext cx="2120432" cy="3769658"/>
          </a:xfrm>
          <a:prstGeom prst="rect">
            <a:avLst/>
          </a:prstGeom>
        </p:spPr>
      </p:pic>
      <p:pic>
        <p:nvPicPr>
          <p:cNvPr id="7" name="Picture 6">
            <a:extLst>
              <a:ext uri="{FF2B5EF4-FFF2-40B4-BE49-F238E27FC236}">
                <a16:creationId xmlns:a16="http://schemas.microsoft.com/office/drawing/2014/main" id="{8E7356E8-B6EA-7A24-0C40-2B74630B9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6961" y="1875115"/>
            <a:ext cx="2101104" cy="3735295"/>
          </a:xfrm>
          <a:prstGeom prst="rect">
            <a:avLst/>
          </a:prstGeom>
        </p:spPr>
      </p:pic>
      <p:pic>
        <p:nvPicPr>
          <p:cNvPr id="9" name="Picture 8">
            <a:extLst>
              <a:ext uri="{FF2B5EF4-FFF2-40B4-BE49-F238E27FC236}">
                <a16:creationId xmlns:a16="http://schemas.microsoft.com/office/drawing/2014/main" id="{AC23268E-2CD1-9F2E-FD73-2FD63F9446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1004" y="1840751"/>
            <a:ext cx="2120433" cy="3769659"/>
          </a:xfrm>
          <a:prstGeom prst="rect">
            <a:avLst/>
          </a:prstGeom>
        </p:spPr>
      </p:pic>
    </p:spTree>
    <p:extLst>
      <p:ext uri="{BB962C8B-B14F-4D97-AF65-F5344CB8AC3E}">
        <p14:creationId xmlns:p14="http://schemas.microsoft.com/office/powerpoint/2010/main" val="342509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2268-3BBC-1F3A-D2F4-FBFAF99E1202}"/>
              </a:ext>
            </a:extLst>
          </p:cNvPr>
          <p:cNvSpPr>
            <a:spLocks noGrp="1"/>
          </p:cNvSpPr>
          <p:nvPr>
            <p:ph type="title"/>
          </p:nvPr>
        </p:nvSpPr>
        <p:spPr/>
        <p:txBody>
          <a:bodyPr/>
          <a:lstStyle/>
          <a:p>
            <a:r>
              <a:rPr lang="en-IN" dirty="0"/>
              <a:t>Introduction</a:t>
            </a:r>
          </a:p>
        </p:txBody>
      </p:sp>
      <p:pic>
        <p:nvPicPr>
          <p:cNvPr id="5" name="Content Placeholder 4">
            <a:extLst>
              <a:ext uri="{FF2B5EF4-FFF2-40B4-BE49-F238E27FC236}">
                <a16:creationId xmlns:a16="http://schemas.microsoft.com/office/drawing/2014/main" id="{882DEBF1-95F2-0DDC-7133-247161EF10E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26370" y="1286686"/>
            <a:ext cx="4565630" cy="2666749"/>
          </a:xfrm>
        </p:spPr>
      </p:pic>
      <p:sp>
        <p:nvSpPr>
          <p:cNvPr id="9" name="TextBox 8">
            <a:extLst>
              <a:ext uri="{FF2B5EF4-FFF2-40B4-BE49-F238E27FC236}">
                <a16:creationId xmlns:a16="http://schemas.microsoft.com/office/drawing/2014/main" id="{9071AEF1-BDE6-E8E8-251D-C64AF7960047}"/>
              </a:ext>
            </a:extLst>
          </p:cNvPr>
          <p:cNvSpPr txBox="1"/>
          <p:nvPr/>
        </p:nvSpPr>
        <p:spPr>
          <a:xfrm>
            <a:off x="1021976" y="1286686"/>
            <a:ext cx="7126942" cy="4247317"/>
          </a:xfrm>
          <a:prstGeom prst="rect">
            <a:avLst/>
          </a:prstGeom>
          <a:noFill/>
        </p:spPr>
        <p:txBody>
          <a:bodyPr wrap="square" rtlCol="0">
            <a:spAutoFit/>
          </a:bodyPr>
          <a:lstStyle/>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INTERNET OF THINGS</a:t>
            </a:r>
          </a:p>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IOT is a global infrastructure for information society</a:t>
            </a:r>
          </a:p>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Enabling advance services by inter connecting physical and virtual things based on existing and evolving interoperable information and communication</a:t>
            </a:r>
          </a:p>
          <a:p>
            <a:pPr algn="just"/>
            <a:r>
              <a:rPr lang="en-US" b="0" i="0" dirty="0">
                <a:solidFill>
                  <a:srgbClr val="212529"/>
                </a:solidFill>
                <a:effectLst/>
                <a:latin typeface="Times New Roman" panose="02020603050405020304" pitchFamily="18" charset="0"/>
                <a:cs typeface="Times New Roman" panose="02020603050405020304" pitchFamily="18" charset="0"/>
              </a:rPr>
              <a:t>Internet of Things (IoT) </a:t>
            </a:r>
            <a:r>
              <a:rPr lang="en-US" b="0" i="0" dirty="0">
                <a:solidFill>
                  <a:srgbClr val="212529"/>
                </a:solidFill>
                <a:effectLst/>
                <a:latin typeface="Times New Roman" panose="02020603050405020304" pitchFamily="18" charset="0"/>
                <a:ea typeface="Segoe UI Historic" panose="020B0502040204020203" pitchFamily="34" charset="0"/>
                <a:cs typeface="Times New Roman" panose="02020603050405020304" pitchFamily="18" charset="0"/>
              </a:rPr>
              <a:t>is a technology that connects physical objects to the internet. It is used to collect data from sensors and other devices, and then analyze it to gain insights. IoT is used in a variety of industries, such as healthcare, manufacturing, retail, and transportation. It can be used to monitor and control devices remotely, automate processes, and improve efficiency. Major vendors for IoT technology include Amazon, Microsoft, IBM, and Google. These companies provide cloud-based platforms and services that enable businesses to develop and deploy IoT solutions.</a:t>
            </a:r>
            <a:br>
              <a:rPr lang="en-US" dirty="0">
                <a:latin typeface="Times New Roman" panose="02020603050405020304" pitchFamily="18" charset="0"/>
                <a:ea typeface="Segoe UI Historic" panose="020B0502040204020203" pitchFamily="34" charset="0"/>
                <a:cs typeface="Times New Roman" panose="02020603050405020304" pitchFamily="18" charset="0"/>
              </a:rPr>
            </a:br>
            <a:endParaRPr lang="en-IN" dirty="0">
              <a:latin typeface="Times New Roman" panose="02020603050405020304" pitchFamily="18" charset="0"/>
              <a:ea typeface="Segoe UI Historic" panose="020B0502040204020203"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2430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CBB2-2503-63FF-A75C-8B6608CF77FF}"/>
              </a:ext>
            </a:extLst>
          </p:cNvPr>
          <p:cNvSpPr>
            <a:spLocks noGrp="1"/>
          </p:cNvSpPr>
          <p:nvPr>
            <p:ph type="title"/>
          </p:nvPr>
        </p:nvSpPr>
        <p:spPr/>
        <p:txBody>
          <a:bodyPr/>
          <a:lstStyle/>
          <a:p>
            <a:r>
              <a:rPr lang="en-IN" dirty="0"/>
              <a:t>RESULTS</a:t>
            </a:r>
          </a:p>
        </p:txBody>
      </p:sp>
      <p:pic>
        <p:nvPicPr>
          <p:cNvPr id="4" name="WhatsApp Video 2024-01-05 at 14.47.41_d6d7ef71">
            <a:hlinkClick r:id="" action="ppaction://media"/>
            <a:extLst>
              <a:ext uri="{FF2B5EF4-FFF2-40B4-BE49-F238E27FC236}">
                <a16:creationId xmlns:a16="http://schemas.microsoft.com/office/drawing/2014/main" id="{F843C6EB-E61D-C074-854A-E59C421291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148696" y="1017494"/>
            <a:ext cx="2751137" cy="4953000"/>
          </a:xfrm>
        </p:spPr>
      </p:pic>
      <p:pic>
        <p:nvPicPr>
          <p:cNvPr id="5" name="WhatsApp Video 2024-01-05 at 14.47.42_ae6033fb">
            <a:hlinkClick r:id="" action="ppaction://media"/>
            <a:extLst>
              <a:ext uri="{FF2B5EF4-FFF2-40B4-BE49-F238E27FC236}">
                <a16:creationId xmlns:a16="http://schemas.microsoft.com/office/drawing/2014/main" id="{A15891C0-B01E-A170-8A5B-3E174D12CE4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824506" y="1078957"/>
            <a:ext cx="2542988" cy="4830073"/>
          </a:xfrm>
          <a:prstGeom prst="rect">
            <a:avLst/>
          </a:prstGeom>
        </p:spPr>
      </p:pic>
      <p:pic>
        <p:nvPicPr>
          <p:cNvPr id="6" name="WhatsApp Video 2024-01-05 at 14.47.43_8472c2ad">
            <a:hlinkClick r:id="" action="ppaction://media"/>
            <a:extLst>
              <a:ext uri="{FF2B5EF4-FFF2-40B4-BE49-F238E27FC236}">
                <a16:creationId xmlns:a16="http://schemas.microsoft.com/office/drawing/2014/main" id="{8857B7C9-F9C4-3E2B-60DC-D2A575AAAB4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292169" y="1078957"/>
            <a:ext cx="2751799" cy="4953000"/>
          </a:xfrm>
          <a:prstGeom prst="rect">
            <a:avLst/>
          </a:prstGeom>
        </p:spPr>
      </p:pic>
    </p:spTree>
    <p:extLst>
      <p:ext uri="{BB962C8B-B14F-4D97-AF65-F5344CB8AC3E}">
        <p14:creationId xmlns:p14="http://schemas.microsoft.com/office/powerpoint/2010/main" val="19446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47"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C024-A3C7-69D7-FA94-D13CDE60C0D7}"/>
              </a:ext>
            </a:extLst>
          </p:cNvPr>
          <p:cNvSpPr>
            <a:spLocks noGrp="1"/>
          </p:cNvSpPr>
          <p:nvPr>
            <p:ph type="title"/>
          </p:nvPr>
        </p:nvSpPr>
        <p:spPr/>
        <p:txBody>
          <a:bodyPr/>
          <a:lstStyle/>
          <a:p>
            <a:r>
              <a:rPr lang="en-IN" dirty="0"/>
              <a:t>RESULTS</a:t>
            </a:r>
          </a:p>
        </p:txBody>
      </p:sp>
      <p:pic>
        <p:nvPicPr>
          <p:cNvPr id="7" name="main">
            <a:hlinkClick r:id="" action="ppaction://media"/>
            <a:extLst>
              <a:ext uri="{FF2B5EF4-FFF2-40B4-BE49-F238E27FC236}">
                <a16:creationId xmlns:a16="http://schemas.microsoft.com/office/drawing/2014/main" id="{F1DB0AD4-CF21-F65A-ED37-DFD3FDD473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229379" y="999564"/>
            <a:ext cx="2751137" cy="4953000"/>
          </a:xfrm>
        </p:spPr>
      </p:pic>
      <p:pic>
        <p:nvPicPr>
          <p:cNvPr id="8" name="main2">
            <a:hlinkClick r:id="" action="ppaction://media"/>
            <a:extLst>
              <a:ext uri="{FF2B5EF4-FFF2-40B4-BE49-F238E27FC236}">
                <a16:creationId xmlns:a16="http://schemas.microsoft.com/office/drawing/2014/main" id="{26000CFF-F1A6-8765-3347-9DAB1FFEF57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69741" y="999564"/>
            <a:ext cx="2519082" cy="5162435"/>
          </a:xfrm>
          <a:prstGeom prst="rect">
            <a:avLst/>
          </a:prstGeom>
        </p:spPr>
      </p:pic>
    </p:spTree>
    <p:extLst>
      <p:ext uri="{BB962C8B-B14F-4D97-AF65-F5344CB8AC3E}">
        <p14:creationId xmlns:p14="http://schemas.microsoft.com/office/powerpoint/2010/main" val="6521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5E5E-1B92-92BD-A12B-9CB6B0A585C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770696F-1C6E-D656-B3C4-DA94835CEB0B}"/>
              </a:ext>
            </a:extLst>
          </p:cNvPr>
          <p:cNvSpPr>
            <a:spLocks noGrp="1"/>
          </p:cNvSpPr>
          <p:nvPr>
            <p:ph idx="1"/>
          </p:nvPr>
        </p:nvSpPr>
        <p:spPr/>
        <p:txBody>
          <a:bodyPr/>
          <a:lstStyle/>
          <a:p>
            <a:pPr marL="6350" marR="3810" indent="-6350" algn="just">
              <a:lnSpc>
                <a:spcPct val="148000"/>
              </a:lnSpc>
              <a:spcAft>
                <a:spcPts val="25"/>
              </a:spcAft>
            </a:pPr>
            <a:r>
              <a:rPr lang="en-IN" sz="1800" kern="100" dirty="0">
                <a:solidFill>
                  <a:srgbClr val="000000"/>
                </a:solidFill>
                <a:effectLst/>
                <a:latin typeface="Times New Roman" panose="02020603050405020304" pitchFamily="18" charset="0"/>
                <a:ea typeface="Times New Roman" panose="02020603050405020304" pitchFamily="18" charset="0"/>
              </a:rPr>
              <a:t>In This Project we show How to Generate Electricity by waste materials is successfully and we show in project how to control pollution by Pollution control filter , When we making complete our project then we check it's full working ,that time he's working is very good without any problem So our Project is best for working and Showing , How to Generate Electricity by Waste materials .From this project we generate electrical energy from waste material with minimum pollution is about 50%.Because of this project 1250 hectares of land is save  of wastage. As compare to thermal power plant it generate less pollution is a </a:t>
            </a:r>
          </a:p>
          <a:p>
            <a:pPr marL="0" marR="539750" indent="0" algn="l">
              <a:lnSpc>
                <a:spcPct val="107000"/>
              </a:lnSpc>
              <a:spcAft>
                <a:spcPts val="2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4445" indent="-6350" algn="ctr">
              <a:lnSpc>
                <a:spcPct val="107000"/>
              </a:lnSpc>
              <a:spcAft>
                <a:spcPts val="365"/>
              </a:spcAft>
            </a:pPr>
            <a:r>
              <a:rPr lang="en-IN" sz="1800" b="1"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5" name="TextBox 4">
            <a:extLst>
              <a:ext uri="{FF2B5EF4-FFF2-40B4-BE49-F238E27FC236}">
                <a16:creationId xmlns:a16="http://schemas.microsoft.com/office/drawing/2014/main" id="{131A7AC2-0D4F-680E-9F97-DF9390C5A5FA}"/>
              </a:ext>
            </a:extLst>
          </p:cNvPr>
          <p:cNvSpPr txBox="1"/>
          <p:nvPr/>
        </p:nvSpPr>
        <p:spPr>
          <a:xfrm>
            <a:off x="711199" y="1143001"/>
            <a:ext cx="11364259" cy="5042646"/>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174990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D5E-09CA-11BD-F150-8B92C2A1BC0A}"/>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916D050C-02D6-1555-C1D2-96B432DCA399}"/>
              </a:ext>
            </a:extLst>
          </p:cNvPr>
          <p:cNvSpPr>
            <a:spLocks noGrp="1"/>
          </p:cNvSpPr>
          <p:nvPr>
            <p:ph idx="1"/>
          </p:nvPr>
        </p:nvSpPr>
        <p:spPr>
          <a:xfrm>
            <a:off x="812800" y="1169895"/>
            <a:ext cx="10668000" cy="4952997"/>
          </a:xfrm>
        </p:spPr>
        <p:txBody>
          <a:bodyPr>
            <a:normAutofit/>
          </a:bodyPr>
          <a:lstStyle/>
          <a:p>
            <a:pPr marL="0" marR="3810" indent="0" algn="just">
              <a:spcAft>
                <a:spcPts val="2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From this project we generate electrical energy from waste material with minimum pollution is about 50%.Because of this project 1250 hectares of land is save  of wastage. As compare to thermal power plant it generate less </a:t>
            </a:r>
            <a:r>
              <a:rPr lang="en-IN" sz="1800" dirty="0">
                <a:solidFill>
                  <a:srgbClr val="000000"/>
                </a:solidFill>
                <a:effectLst/>
                <a:latin typeface="Times New Roman" panose="02020603050405020304" pitchFamily="18" charset="0"/>
                <a:ea typeface="Times New Roman" panose="02020603050405020304" pitchFamily="18" charset="0"/>
              </a:rPr>
              <a:t>The Automatic waste management system may be a leap forward to create the manual assortment and segregation of wastes automatic in nature. The developed system would pioneer work for solid waste management and segregation processes. This proposal for the management of wastes is economical associate degree time saving method than the presently using methodology within which involved municipal worker 101 must seek for the crammed waste bins manually across totally different spots in an area/street for checking often whether or not the waste bin is crammed or not, that is advanced and time  taking. This automation of waste conjointly reduces the human effort and consequently the price of the entire method. This technique will be enforced at anywhere with ease and among affordable quantity of your time. The implementation prices for the  automation are additionally reasonable</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Tree>
    <p:extLst>
      <p:ext uri="{BB962C8B-B14F-4D97-AF65-F5344CB8AC3E}">
        <p14:creationId xmlns:p14="http://schemas.microsoft.com/office/powerpoint/2010/main" val="240590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graphicFrame>
        <p:nvGraphicFramePr>
          <p:cNvPr id="4" name="Content Placeholder 3">
            <a:extLst>
              <a:ext uri="{FF2B5EF4-FFF2-40B4-BE49-F238E27FC236}">
                <a16:creationId xmlns:a16="http://schemas.microsoft.com/office/drawing/2014/main" id="{852B4C8A-7E5B-3BBD-9AC1-50989F14BD50}"/>
              </a:ext>
            </a:extLst>
          </p:cNvPr>
          <p:cNvGraphicFramePr>
            <a:graphicFrameLocks noGrp="1"/>
          </p:cNvGraphicFramePr>
          <p:nvPr>
            <p:ph idx="1"/>
          </p:nvPr>
        </p:nvGraphicFramePr>
        <p:xfrm>
          <a:off x="4831977" y="1143000"/>
          <a:ext cx="5378823" cy="2194560"/>
        </p:xfrm>
        <a:graphic>
          <a:graphicData uri="http://schemas.openxmlformats.org/drawingml/2006/table">
            <a:tbl>
              <a:tblPr firstRow="1" bandRow="1">
                <a:tableStyleId>{5C22544A-7EE6-4342-B048-85BDC9FD1C3A}</a:tableStyleId>
              </a:tblPr>
              <a:tblGrid>
                <a:gridCol w="1792941">
                  <a:extLst>
                    <a:ext uri="{9D8B030D-6E8A-4147-A177-3AD203B41FA5}">
                      <a16:colId xmlns:a16="http://schemas.microsoft.com/office/drawing/2014/main" val="814589482"/>
                    </a:ext>
                  </a:extLst>
                </a:gridCol>
                <a:gridCol w="1792941">
                  <a:extLst>
                    <a:ext uri="{9D8B030D-6E8A-4147-A177-3AD203B41FA5}">
                      <a16:colId xmlns:a16="http://schemas.microsoft.com/office/drawing/2014/main" val="4001471841"/>
                    </a:ext>
                  </a:extLst>
                </a:gridCol>
                <a:gridCol w="1792941">
                  <a:extLst>
                    <a:ext uri="{9D8B030D-6E8A-4147-A177-3AD203B41FA5}">
                      <a16:colId xmlns:a16="http://schemas.microsoft.com/office/drawing/2014/main" val="1548346228"/>
                    </a:ext>
                  </a:extLst>
                </a:gridCol>
              </a:tblGrid>
              <a:tr h="168088">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17200241"/>
                  </a:ext>
                </a:extLst>
              </a:tr>
              <a:tr h="168088">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29885124"/>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715202777"/>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48942874"/>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65809981"/>
                  </a:ext>
                </a:extLst>
              </a:tr>
              <a:tr h="168088">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436747500"/>
                  </a:ext>
                </a:extLst>
              </a:tr>
            </a:tbl>
          </a:graphicData>
        </a:graphic>
      </p:graphicFrame>
      <p:graphicFrame>
        <p:nvGraphicFramePr>
          <p:cNvPr id="5" name="Table 4">
            <a:extLst>
              <a:ext uri="{FF2B5EF4-FFF2-40B4-BE49-F238E27FC236}">
                <a16:creationId xmlns:a16="http://schemas.microsoft.com/office/drawing/2014/main" id="{7749965E-676B-85DF-8E54-BE3CF72AE2D5}"/>
              </a:ext>
            </a:extLst>
          </p:cNvPr>
          <p:cNvGraphicFramePr>
            <a:graphicFrameLocks noGrp="1"/>
          </p:cNvGraphicFramePr>
          <p:nvPr/>
        </p:nvGraphicFramePr>
        <p:xfrm>
          <a:off x="1801906" y="1143000"/>
          <a:ext cx="9036423" cy="4265759"/>
        </p:xfrm>
        <a:graphic>
          <a:graphicData uri="http://schemas.openxmlformats.org/drawingml/2006/table">
            <a:tbl>
              <a:tblPr firstRow="1" firstCol="1" bandRow="1">
                <a:tableStyleId>{5C22544A-7EE6-4342-B048-85BDC9FD1C3A}</a:tableStyleId>
              </a:tblPr>
              <a:tblGrid>
                <a:gridCol w="1018635">
                  <a:extLst>
                    <a:ext uri="{9D8B030D-6E8A-4147-A177-3AD203B41FA5}">
                      <a16:colId xmlns:a16="http://schemas.microsoft.com/office/drawing/2014/main" val="3285450617"/>
                    </a:ext>
                  </a:extLst>
                </a:gridCol>
                <a:gridCol w="3091285">
                  <a:extLst>
                    <a:ext uri="{9D8B030D-6E8A-4147-A177-3AD203B41FA5}">
                      <a16:colId xmlns:a16="http://schemas.microsoft.com/office/drawing/2014/main" val="2076469638"/>
                    </a:ext>
                  </a:extLst>
                </a:gridCol>
                <a:gridCol w="4926503">
                  <a:extLst>
                    <a:ext uri="{9D8B030D-6E8A-4147-A177-3AD203B41FA5}">
                      <a16:colId xmlns:a16="http://schemas.microsoft.com/office/drawing/2014/main" val="3923673681"/>
                    </a:ext>
                  </a:extLst>
                </a:gridCol>
              </a:tblGrid>
              <a:tr h="898079">
                <a:tc>
                  <a:txBody>
                    <a:bodyPr/>
                    <a:lstStyle/>
                    <a:p>
                      <a:pPr>
                        <a:lnSpc>
                          <a:spcPct val="107000"/>
                        </a:lnSpc>
                        <a:spcAft>
                          <a:spcPts val="800"/>
                        </a:spcAft>
                      </a:pPr>
                      <a:r>
                        <a:rPr lang="en-IN" sz="1400" kern="100">
                          <a:effectLst/>
                        </a:rPr>
                        <a:t>S. No.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8890" algn="ctr">
                        <a:lnSpc>
                          <a:spcPct val="107000"/>
                        </a:lnSpc>
                        <a:spcAft>
                          <a:spcPts val="800"/>
                        </a:spcAft>
                      </a:pPr>
                      <a:r>
                        <a:rPr lang="en-IN" sz="1400" kern="100">
                          <a:effectLst/>
                        </a:rPr>
                        <a:t>Review(Offline)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0165" algn="ctr">
                        <a:lnSpc>
                          <a:spcPct val="107000"/>
                        </a:lnSpc>
                        <a:spcAft>
                          <a:spcPts val="800"/>
                        </a:spcAft>
                      </a:pPr>
                      <a:r>
                        <a:rPr lang="en-IN" sz="1400" kern="100">
                          <a:effectLst/>
                        </a:rPr>
                        <a:t>Dates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1031063343"/>
                  </a:ext>
                </a:extLst>
              </a:tr>
              <a:tr h="626537">
                <a:tc>
                  <a:txBody>
                    <a:bodyPr/>
                    <a:lstStyle/>
                    <a:p>
                      <a:pPr marR="48260" algn="ctr">
                        <a:lnSpc>
                          <a:spcPct val="107000"/>
                        </a:lnSpc>
                        <a:spcAft>
                          <a:spcPts val="800"/>
                        </a:spcAft>
                      </a:pPr>
                      <a:r>
                        <a:rPr lang="en-IN" sz="1400" kern="100">
                          <a:effectLst/>
                        </a:rPr>
                        <a:t>1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40005" algn="ctr">
                        <a:lnSpc>
                          <a:spcPct val="107000"/>
                        </a:lnSpc>
                        <a:spcAft>
                          <a:spcPts val="800"/>
                        </a:spcAft>
                      </a:pPr>
                      <a:r>
                        <a:rPr lang="en-IN" sz="1400" kern="100">
                          <a:effectLst/>
                        </a:rPr>
                        <a:t>Review-0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3975" algn="ctr">
                        <a:lnSpc>
                          <a:spcPct val="107000"/>
                        </a:lnSpc>
                        <a:spcAft>
                          <a:spcPts val="800"/>
                        </a:spcAft>
                      </a:pPr>
                      <a:r>
                        <a:rPr lang="en-IN" sz="1400" kern="100" dirty="0">
                          <a:effectLst/>
                        </a:rPr>
                        <a:t>09-Oct-2023 to 13-Oct-2023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2932145019"/>
                  </a:ext>
                </a:extLst>
              </a:tr>
              <a:tr h="595537">
                <a:tc>
                  <a:txBody>
                    <a:bodyPr/>
                    <a:lstStyle/>
                    <a:p>
                      <a:pPr marR="48260" algn="ctr">
                        <a:lnSpc>
                          <a:spcPct val="107000"/>
                        </a:lnSpc>
                        <a:spcAft>
                          <a:spcPts val="800"/>
                        </a:spcAft>
                      </a:pPr>
                      <a:r>
                        <a:rPr lang="en-IN" sz="1400" kern="100">
                          <a:effectLst/>
                        </a:rPr>
                        <a:t>2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48895" algn="ctr">
                        <a:lnSpc>
                          <a:spcPct val="107000"/>
                        </a:lnSpc>
                        <a:spcAft>
                          <a:spcPts val="800"/>
                        </a:spcAft>
                      </a:pPr>
                      <a:r>
                        <a:rPr lang="en-IN" sz="1400" kern="100" dirty="0">
                          <a:effectLst/>
                        </a:rPr>
                        <a:t>Review-1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a:effectLst/>
                        </a:rPr>
                        <a:t>06-Nov-2023 to 10-Nov-2023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1851379858"/>
                  </a:ext>
                </a:extLst>
              </a:tr>
              <a:tr h="566027">
                <a:tc>
                  <a:txBody>
                    <a:bodyPr/>
                    <a:lstStyle/>
                    <a:p>
                      <a:pPr marR="48260" algn="ctr">
                        <a:lnSpc>
                          <a:spcPct val="107000"/>
                        </a:lnSpc>
                        <a:spcAft>
                          <a:spcPts val="800"/>
                        </a:spcAft>
                      </a:pPr>
                      <a:r>
                        <a:rPr lang="en-IN" sz="1400" kern="100" dirty="0">
                          <a:effectLst/>
                        </a:rPr>
                        <a:t>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48895" algn="ctr">
                        <a:lnSpc>
                          <a:spcPct val="107000"/>
                        </a:lnSpc>
                        <a:spcAft>
                          <a:spcPts val="800"/>
                        </a:spcAft>
                      </a:pPr>
                      <a:r>
                        <a:rPr lang="en-IN" sz="1400" kern="100" dirty="0">
                          <a:effectLst/>
                        </a:rPr>
                        <a:t>Review-2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0800" algn="ctr">
                        <a:lnSpc>
                          <a:spcPct val="107000"/>
                        </a:lnSpc>
                        <a:spcAft>
                          <a:spcPts val="800"/>
                        </a:spcAft>
                      </a:pPr>
                      <a:r>
                        <a:rPr lang="en-IN" sz="1400" kern="100">
                          <a:effectLst/>
                        </a:rPr>
                        <a:t>27-Nov-2023 to 30-Nov-2023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2250807606"/>
                  </a:ext>
                </a:extLst>
              </a:tr>
              <a:tr h="695872">
                <a:tc>
                  <a:txBody>
                    <a:bodyPr/>
                    <a:lstStyle/>
                    <a:p>
                      <a:pPr marR="48260" algn="ctr">
                        <a:lnSpc>
                          <a:spcPct val="107000"/>
                        </a:lnSpc>
                        <a:spcAft>
                          <a:spcPts val="800"/>
                        </a:spcAft>
                      </a:pPr>
                      <a:r>
                        <a:rPr lang="en-IN" sz="1400" kern="100">
                          <a:effectLst/>
                        </a:rPr>
                        <a:t>4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48895" algn="ctr">
                        <a:lnSpc>
                          <a:spcPct val="107000"/>
                        </a:lnSpc>
                        <a:spcAft>
                          <a:spcPts val="800"/>
                        </a:spcAft>
                      </a:pPr>
                      <a:r>
                        <a:rPr lang="en-IN" sz="1400" kern="100">
                          <a:effectLst/>
                        </a:rPr>
                        <a:t>Review-3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a:effectLst/>
                        </a:rPr>
                        <a:t>26-Dec-2023 to 30-Dec-2023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945232948"/>
                  </a:ext>
                </a:extLst>
              </a:tr>
              <a:tr h="883707">
                <a:tc>
                  <a:txBody>
                    <a:bodyPr/>
                    <a:lstStyle/>
                    <a:p>
                      <a:pPr marR="48260" algn="ctr">
                        <a:lnSpc>
                          <a:spcPct val="107000"/>
                        </a:lnSpc>
                        <a:spcAft>
                          <a:spcPts val="800"/>
                        </a:spcAft>
                      </a:pPr>
                      <a:r>
                        <a:rPr lang="en-IN" sz="1400" kern="100">
                          <a:effectLst/>
                        </a:rPr>
                        <a:t>5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94615" algn="ctr">
                        <a:lnSpc>
                          <a:spcPct val="107000"/>
                        </a:lnSpc>
                        <a:spcAft>
                          <a:spcPts val="800"/>
                        </a:spcAft>
                      </a:pPr>
                      <a:r>
                        <a:rPr lang="en-IN" sz="1400" kern="100">
                          <a:effectLst/>
                        </a:rPr>
                        <a:t>Final Viva-Voce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dirty="0">
                          <a:effectLst/>
                        </a:rPr>
                        <a:t>08-Jan-2023 to 12-Jan-2023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1527032683"/>
                  </a:ext>
                </a:extLst>
              </a:tr>
            </a:tbl>
          </a:graphicData>
        </a:graphic>
      </p:graphicFrame>
    </p:spTree>
    <p:extLst>
      <p:ext uri="{BB962C8B-B14F-4D97-AF65-F5344CB8AC3E}">
        <p14:creationId xmlns:p14="http://schemas.microsoft.com/office/powerpoint/2010/main" val="2318015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a:xfrm>
            <a:off x="1054847" y="1071284"/>
            <a:ext cx="10668000" cy="4952997"/>
          </a:xfrm>
        </p:spPr>
        <p:txBody>
          <a:bodyPr/>
          <a:lstStyle/>
          <a:p>
            <a:pPr marL="0" marR="635" lvl="0" indent="0" algn="just" fontAlgn="base">
              <a:lnSpc>
                <a:spcPct val="109000"/>
              </a:lnSpc>
              <a:spcAft>
                <a:spcPts val="215"/>
              </a:spcAft>
              <a:buClr>
                <a:srgbClr val="000000"/>
              </a:buClr>
              <a:buSzPts val="1000"/>
              <a:buNone/>
            </a:pP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[1]    S.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Musorov</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D. S.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Chertikhina</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S. 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Torgaev</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T. G. Evtushenko, O. A.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Kozhemyak</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Control System for Peltier Element Air Dryer-2014, International Conference on Mechanical Engineering, Automation and Control Systems (MEACS), I Tomsk Polytechnic University, 978-1 -4799- 6221- 1/14/$31.00 ©2014 IEEE.  </a:t>
            </a:r>
          </a:p>
          <a:p>
            <a:pPr marL="0" marR="635" lvl="0" indent="0" algn="just" fontAlgn="base">
              <a:lnSpc>
                <a:spcPct val="109000"/>
              </a:lnSpc>
              <a:spcAft>
                <a:spcPts val="215"/>
              </a:spcAft>
              <a:buClr>
                <a:srgbClr val="000000"/>
              </a:buClr>
              <a:buSzPts val="1000"/>
              <a:buNone/>
            </a:pPr>
            <a:r>
              <a:rPr lang="en-IN" sz="1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[2]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Allwin</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Jose, Alan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D’souza</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Sarvesh Dandekar, Jitesh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Karamchandani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Pavan Kulkarni, Air Conditioner using Peltier Module, 2015 International Conference on Technologies for Sustainable Development (ICTSD-2015), 978- 1-4799- 81878/15/$31.00 ©2015 IEEE.   </a:t>
            </a:r>
          </a:p>
          <a:p>
            <a:pPr marL="0" marR="635" lvl="0" indent="0" algn="just" fontAlgn="base">
              <a:lnSpc>
                <a:spcPct val="109000"/>
              </a:lnSpc>
              <a:spcAft>
                <a:spcPts val="215"/>
              </a:spcAft>
              <a:buClr>
                <a:srgbClr val="000000"/>
              </a:buClr>
              <a:buSzPts val="1000"/>
              <a:buNone/>
            </a:pPr>
            <a:r>
              <a:rPr lang="en-IN" sz="1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[3]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Takafumi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Hatano</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Mingcong</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Deng, and Shin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Wakitani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 Cooling and Heat-retention System Actuated by Peltier Device Considering Fan-motor Control, 2014 IEEE International Conference on Automation Science and Engineering (CASE) Taipei, Taiwan, August 18- 22, 2014, 978-1-4799-5283-0/14/$31.00 ©2014 IEEE.  </a:t>
            </a:r>
          </a:p>
          <a:p>
            <a:pPr marL="0" marR="635" lvl="0" indent="0" algn="just" fontAlgn="base">
              <a:lnSpc>
                <a:spcPct val="109000"/>
              </a:lnSpc>
              <a:spcAft>
                <a:spcPts val="335"/>
              </a:spcAft>
              <a:buClr>
                <a:srgbClr val="000000"/>
              </a:buClr>
              <a:buSzPts val="1000"/>
              <a:buNone/>
            </a:pP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[4]      Saket Kumar, Ashutosh Gupta, Gaurav Yadav,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Hemender</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Pal Singh, Peltier Module for Refrigeration and Heating using Embedded System, 2015 International Conference on Recent Developments in Control, Automation and power.  </a:t>
            </a:r>
          </a:p>
          <a:p>
            <a:endParaRPr lang="en-GB" dirty="0"/>
          </a:p>
        </p:txBody>
      </p:sp>
    </p:spTree>
    <p:extLst>
      <p:ext uri="{BB962C8B-B14F-4D97-AF65-F5344CB8AC3E}">
        <p14:creationId xmlns:p14="http://schemas.microsoft.com/office/powerpoint/2010/main" val="3613863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9120" y="2076401"/>
            <a:ext cx="5468203" cy="941696"/>
          </a:xfrm>
        </p:spPr>
        <p:txBody>
          <a:bodyPr>
            <a:noAutofit/>
          </a:bodyPr>
          <a:lstStyle/>
          <a:p>
            <a:pPr marL="0" indent="0" algn="ctr">
              <a:buNone/>
            </a:pPr>
            <a:r>
              <a:rPr lang="en-GB" sz="9600" dirty="0"/>
              <a:t>Thank You</a:t>
            </a:r>
          </a:p>
        </p:txBody>
      </p:sp>
      <p:pic>
        <p:nvPicPr>
          <p:cNvPr id="4" name="Picture 6" descr="http://cdn.worldofflowers.eu/media/productphotos/1146.jpg"/>
          <p:cNvPicPr>
            <a:picLocks noChangeAspect="1" noChangeArrowheads="1"/>
          </p:cNvPicPr>
          <p:nvPr/>
        </p:nvPicPr>
        <p:blipFill>
          <a:blip r:embed="rId2">
            <a:extLst>
              <a:ext uri="{28A0092B-C50C-407E-A947-70E740481C1C}">
                <a14:useLocalDpi xmlns:a14="http://schemas.microsoft.com/office/drawing/2010/main" val="0"/>
              </a:ext>
            </a:extLst>
          </a:blip>
          <a:srcRect t="5981" b="8089"/>
          <a:stretch>
            <a:fillRect/>
          </a:stretch>
        </p:blipFill>
        <p:spPr bwMode="auto">
          <a:xfrm>
            <a:off x="694805" y="1025204"/>
            <a:ext cx="4493025" cy="386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26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635" y="1630365"/>
            <a:ext cx="9254565" cy="3847070"/>
          </a:xfrm>
        </p:spPr>
        <p:txBody>
          <a:bodyPr>
            <a:noAutofit/>
          </a:bodyPr>
          <a:lstStyle/>
          <a:p>
            <a:r>
              <a:rPr lang="en-US" sz="1600" b="1" dirty="0">
                <a:latin typeface="+mn-lt"/>
                <a:ea typeface="Segoe UI Historic" panose="020B0502040204020203" pitchFamily="34" charset="0"/>
                <a:cs typeface="Segoe UI Historic" panose="020B0502040204020203" pitchFamily="34" charset="0"/>
              </a:rPr>
              <a:t>As per our project the literature review:</a:t>
            </a:r>
          </a:p>
          <a:p>
            <a:r>
              <a:rPr lang="en-US" sz="1600" dirty="0">
                <a:latin typeface="Times New Roman" panose="02020603050405020304" pitchFamily="18" charset="0"/>
                <a:ea typeface="Segoe UI Historic" panose="020B0502040204020203" pitchFamily="34" charset="0"/>
                <a:cs typeface="Times New Roman" panose="02020603050405020304" pitchFamily="18" charset="0"/>
              </a:rPr>
              <a:t>The integration of IoT technology into waste management systems holds the promise of optimizing waste collection, reducing energy consumption, and generating electricity from waste materials. Various studies have explored the implementation of smart bins and sensors, enabling real-time monitoring of waste levels, which in turn improves the efficiency of waste collection processes in smart cities. Additionally, these IoT-enabled systems have the potential to harness energy from waste materials through technologies like incineration, gasification, and anaerobic digestion. The intersection of IoT and waste management offers a pathway towards more sustainable urban development, promoting efficient resource utilization and renewable electricity generation from </a:t>
            </a:r>
            <a:endParaRPr lang="en-IN" sz="1600" dirty="0">
              <a:latin typeface="Times New Roman" panose="02020603050405020304" pitchFamily="18" charset="0"/>
              <a:ea typeface="Segoe UI Historic" panose="020B0502040204020203" pitchFamily="34" charset="0"/>
              <a:cs typeface="Times New Roman" panose="02020603050405020304" pitchFamily="18" charset="0"/>
            </a:endParaRPr>
          </a:p>
          <a:p>
            <a:pPr marL="0" indent="0">
              <a:buNone/>
            </a:pPr>
            <a:endParaRPr lang="en-GB" sz="2000" dirty="0">
              <a:latin typeface="+mj-lt"/>
            </a:endParaRPr>
          </a:p>
        </p:txBody>
      </p:sp>
      <p:sp>
        <p:nvSpPr>
          <p:cNvPr id="4" name="Title 3">
            <a:extLst>
              <a:ext uri="{FF2B5EF4-FFF2-40B4-BE49-F238E27FC236}">
                <a16:creationId xmlns:a16="http://schemas.microsoft.com/office/drawing/2014/main" id="{0AD399ED-7C4C-769E-F3B6-F6E81BC53ED3}"/>
              </a:ext>
            </a:extLst>
          </p:cNvPr>
          <p:cNvSpPr>
            <a:spLocks noGrp="1"/>
          </p:cNvSpPr>
          <p:nvPr>
            <p:ph type="title"/>
          </p:nvPr>
        </p:nvSpPr>
        <p:spPr/>
        <p:txBody>
          <a:bodyPr/>
          <a:lstStyle/>
          <a:p>
            <a:r>
              <a:rPr lang="en-US" dirty="0"/>
              <a:t>LITERATURE REVIEW:</a:t>
            </a:r>
            <a:endParaRPr lang="en-IN" dirty="0"/>
          </a:p>
        </p:txBody>
      </p:sp>
    </p:spTree>
    <p:extLst>
      <p:ext uri="{BB962C8B-B14F-4D97-AF65-F5344CB8AC3E}">
        <p14:creationId xmlns:p14="http://schemas.microsoft.com/office/powerpoint/2010/main" val="209870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94DB-EFA3-0EB8-BBC0-EEE8D31682C6}"/>
              </a:ext>
            </a:extLst>
          </p:cNvPr>
          <p:cNvSpPr>
            <a:spLocks noGrp="1"/>
          </p:cNvSpPr>
          <p:nvPr>
            <p:ph type="title"/>
          </p:nvPr>
        </p:nvSpPr>
        <p:spPr/>
        <p:txBody>
          <a:bodyPr/>
          <a:lstStyle/>
          <a:p>
            <a:r>
              <a:rPr lang="en-IN" dirty="0"/>
              <a:t>LITERATURE REVIEW</a:t>
            </a:r>
          </a:p>
        </p:txBody>
      </p:sp>
      <p:sp>
        <p:nvSpPr>
          <p:cNvPr id="3" name="Content Placeholder 2">
            <a:extLst>
              <a:ext uri="{FF2B5EF4-FFF2-40B4-BE49-F238E27FC236}">
                <a16:creationId xmlns:a16="http://schemas.microsoft.com/office/drawing/2014/main" id="{17EF9930-E910-F86A-2CB2-554DEEDAF59A}"/>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RESEARCH GAPS</a:t>
            </a:r>
          </a:p>
          <a:p>
            <a:pPr marL="0" indent="0" algn="just">
              <a:lnSpc>
                <a:spcPct val="150000"/>
              </a:lnSpc>
              <a:buNone/>
            </a:pPr>
            <a:r>
              <a:rPr lang="en-IN" sz="1800" kern="100" dirty="0">
                <a:solidFill>
                  <a:srgbClr val="000000"/>
                </a:solidFill>
                <a:effectLst/>
                <a:latin typeface="Times New Roman" panose="02020603050405020304" pitchFamily="18" charset="0"/>
                <a:ea typeface="Times New Roman" panose="02020603050405020304" pitchFamily="18" charset="0"/>
              </a:rPr>
              <a:t>Our research gap about the matter of generating electricity using dry &amp; wet waste management  Is this waste management explores of innovative technologies and also great &amp; unique idea of the strategies to conduct the collection, sorting, and recycling processes. By understanding this process we can know about the waste management and also understanding environmental  And economical impacts of huge dumps of waste seen on the areas in our country by using advanced technologies we can solve this problem of waste management that IOT includes in this solution this research could contribute to more sustainable and efficient waste management practices, and also by addressing this problems can make us growing challenges through the society with increasing urbanization and waste generation. </a:t>
            </a:r>
          </a:p>
          <a:p>
            <a:pPr marL="0" indent="0" algn="just">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81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 :</a:t>
            </a:r>
          </a:p>
        </p:txBody>
      </p:sp>
      <p:grpSp>
        <p:nvGrpSpPr>
          <p:cNvPr id="4" name="Group 3">
            <a:extLst>
              <a:ext uri="{FF2B5EF4-FFF2-40B4-BE49-F238E27FC236}">
                <a16:creationId xmlns:a16="http://schemas.microsoft.com/office/drawing/2014/main" id="{1C54BCF8-7B94-E003-3657-8F450F2B67C1}"/>
              </a:ext>
            </a:extLst>
          </p:cNvPr>
          <p:cNvGrpSpPr/>
          <p:nvPr/>
        </p:nvGrpSpPr>
        <p:grpSpPr>
          <a:xfrm>
            <a:off x="4485005" y="1918447"/>
            <a:ext cx="3221988" cy="2492901"/>
            <a:chOff x="0" y="0"/>
            <a:chExt cx="3222371" cy="1964745"/>
          </a:xfrm>
        </p:grpSpPr>
        <p:sp>
          <p:nvSpPr>
            <p:cNvPr id="5" name="Rectangle 4">
              <a:extLst>
                <a:ext uri="{FF2B5EF4-FFF2-40B4-BE49-F238E27FC236}">
                  <a16:creationId xmlns:a16="http://schemas.microsoft.com/office/drawing/2014/main" id="{4FC95D6A-6BFE-49A2-A512-299AAFEA37C2}"/>
                </a:ext>
              </a:extLst>
            </p:cNvPr>
            <p:cNvSpPr/>
            <p:nvPr/>
          </p:nvSpPr>
          <p:spPr>
            <a:xfrm>
              <a:off x="0" y="0"/>
              <a:ext cx="42059" cy="186236"/>
            </a:xfrm>
            <a:prstGeom prst="rect">
              <a:avLst/>
            </a:prstGeom>
            <a:ln>
              <a:noFill/>
            </a:ln>
          </p:spPr>
          <p:txBody>
            <a:bodyPr vert="horz" lIns="0" tIns="0" rIns="0" bIns="0" rtlCol="0">
              <a:noAutofit/>
            </a:bodyPr>
            <a:lstStyle/>
            <a:p>
              <a:pPr marL="953135" indent="-6350" algn="l">
                <a:lnSpc>
                  <a:spcPct val="107000"/>
                </a:lnSpc>
                <a:spcAft>
                  <a:spcPts val="800"/>
                </a:spcAft>
              </a:pPr>
              <a:r>
                <a:rPr lang="en-IN" sz="1000" kern="100">
                  <a:solidFill>
                    <a:srgbClr val="000000"/>
                  </a:solidFill>
                  <a:effectLst/>
                  <a:latin typeface="Times New Roman" panose="02020603050405020304" pitchFamily="18" charset="0"/>
                  <a:ea typeface="Times New Roman" panose="02020603050405020304" pitchFamily="18" charset="0"/>
                </a:rPr>
                <a:t> </a:t>
              </a:r>
            </a:p>
          </p:txBody>
        </p:sp>
        <p:sp>
          <p:nvSpPr>
            <p:cNvPr id="7" name="Shape 13446">
              <a:extLst>
                <a:ext uri="{FF2B5EF4-FFF2-40B4-BE49-F238E27FC236}">
                  <a16:creationId xmlns:a16="http://schemas.microsoft.com/office/drawing/2014/main" id="{1ECC6207-75CC-8A22-0909-87ABE9E13657}"/>
                </a:ext>
              </a:extLst>
            </p:cNvPr>
            <p:cNvSpPr/>
            <p:nvPr/>
          </p:nvSpPr>
          <p:spPr>
            <a:xfrm>
              <a:off x="0" y="141661"/>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 name="Shape 13447">
              <a:extLst>
                <a:ext uri="{FF2B5EF4-FFF2-40B4-BE49-F238E27FC236}">
                  <a16:creationId xmlns:a16="http://schemas.microsoft.com/office/drawing/2014/main" id="{EB850210-2C7C-0A9C-9B86-BEF5D77104C9}"/>
                </a:ext>
              </a:extLst>
            </p:cNvPr>
            <p:cNvSpPr/>
            <p:nvPr/>
          </p:nvSpPr>
          <p:spPr>
            <a:xfrm>
              <a:off x="12192" y="141661"/>
              <a:ext cx="3197987" cy="12192"/>
            </a:xfrm>
            <a:custGeom>
              <a:avLst/>
              <a:gdLst/>
              <a:ahLst/>
              <a:cxnLst/>
              <a:rect l="0" t="0" r="0" b="0"/>
              <a:pathLst>
                <a:path w="3197987" h="12192">
                  <a:moveTo>
                    <a:pt x="0" y="0"/>
                  </a:moveTo>
                  <a:lnTo>
                    <a:pt x="3197987" y="0"/>
                  </a:lnTo>
                  <a:lnTo>
                    <a:pt x="3197987"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9" name="Shape 13448">
              <a:extLst>
                <a:ext uri="{FF2B5EF4-FFF2-40B4-BE49-F238E27FC236}">
                  <a16:creationId xmlns:a16="http://schemas.microsoft.com/office/drawing/2014/main" id="{66CD0398-E6EB-AB28-779E-0F0754C7B09D}"/>
                </a:ext>
              </a:extLst>
            </p:cNvPr>
            <p:cNvSpPr/>
            <p:nvPr/>
          </p:nvSpPr>
          <p:spPr>
            <a:xfrm>
              <a:off x="3210179" y="141661"/>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Shape 13449">
              <a:extLst>
                <a:ext uri="{FF2B5EF4-FFF2-40B4-BE49-F238E27FC236}">
                  <a16:creationId xmlns:a16="http://schemas.microsoft.com/office/drawing/2014/main" id="{E78142E6-A20C-F505-5C62-E7653D4CD718}"/>
                </a:ext>
              </a:extLst>
            </p:cNvPr>
            <p:cNvSpPr/>
            <p:nvPr/>
          </p:nvSpPr>
          <p:spPr>
            <a:xfrm>
              <a:off x="0" y="153980"/>
              <a:ext cx="12192" cy="1798574"/>
            </a:xfrm>
            <a:custGeom>
              <a:avLst/>
              <a:gdLst/>
              <a:ahLst/>
              <a:cxnLst/>
              <a:rect l="0" t="0" r="0" b="0"/>
              <a:pathLst>
                <a:path w="12192" h="1798574">
                  <a:moveTo>
                    <a:pt x="0" y="0"/>
                  </a:moveTo>
                  <a:lnTo>
                    <a:pt x="12192" y="0"/>
                  </a:lnTo>
                  <a:lnTo>
                    <a:pt x="12192" y="1798574"/>
                  </a:lnTo>
                  <a:lnTo>
                    <a:pt x="0" y="1798574"/>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1" name="Shape 13450">
              <a:extLst>
                <a:ext uri="{FF2B5EF4-FFF2-40B4-BE49-F238E27FC236}">
                  <a16:creationId xmlns:a16="http://schemas.microsoft.com/office/drawing/2014/main" id="{90F8E2A6-7D40-EB36-381C-96E1DC991F8E}"/>
                </a:ext>
              </a:extLst>
            </p:cNvPr>
            <p:cNvSpPr/>
            <p:nvPr/>
          </p:nvSpPr>
          <p:spPr>
            <a:xfrm>
              <a:off x="3210179" y="153980"/>
              <a:ext cx="12192" cy="1798574"/>
            </a:xfrm>
            <a:custGeom>
              <a:avLst/>
              <a:gdLst/>
              <a:ahLst/>
              <a:cxnLst/>
              <a:rect l="0" t="0" r="0" b="0"/>
              <a:pathLst>
                <a:path w="12192" h="1798574">
                  <a:moveTo>
                    <a:pt x="0" y="0"/>
                  </a:moveTo>
                  <a:lnTo>
                    <a:pt x="12192" y="0"/>
                  </a:lnTo>
                  <a:lnTo>
                    <a:pt x="12192" y="1798574"/>
                  </a:lnTo>
                  <a:lnTo>
                    <a:pt x="0" y="1798574"/>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2" name="Shape 13451">
              <a:extLst>
                <a:ext uri="{FF2B5EF4-FFF2-40B4-BE49-F238E27FC236}">
                  <a16:creationId xmlns:a16="http://schemas.microsoft.com/office/drawing/2014/main" id="{5F4D4F60-D097-D213-CFE7-8344160965AF}"/>
                </a:ext>
              </a:extLst>
            </p:cNvPr>
            <p:cNvSpPr/>
            <p:nvPr/>
          </p:nvSpPr>
          <p:spPr>
            <a:xfrm>
              <a:off x="0" y="1952553"/>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 name="Shape 13452">
              <a:extLst>
                <a:ext uri="{FF2B5EF4-FFF2-40B4-BE49-F238E27FC236}">
                  <a16:creationId xmlns:a16="http://schemas.microsoft.com/office/drawing/2014/main" id="{B5A8E984-E29B-E32E-890E-E8118BA99A0F}"/>
                </a:ext>
              </a:extLst>
            </p:cNvPr>
            <p:cNvSpPr/>
            <p:nvPr/>
          </p:nvSpPr>
          <p:spPr>
            <a:xfrm>
              <a:off x="12192" y="1952553"/>
              <a:ext cx="3197987" cy="12192"/>
            </a:xfrm>
            <a:custGeom>
              <a:avLst/>
              <a:gdLst/>
              <a:ahLst/>
              <a:cxnLst/>
              <a:rect l="0" t="0" r="0" b="0"/>
              <a:pathLst>
                <a:path w="3197987" h="12192">
                  <a:moveTo>
                    <a:pt x="0" y="0"/>
                  </a:moveTo>
                  <a:lnTo>
                    <a:pt x="3197987" y="0"/>
                  </a:lnTo>
                  <a:lnTo>
                    <a:pt x="3197987"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 name="Shape 13453">
              <a:extLst>
                <a:ext uri="{FF2B5EF4-FFF2-40B4-BE49-F238E27FC236}">
                  <a16:creationId xmlns:a16="http://schemas.microsoft.com/office/drawing/2014/main" id="{FE48E902-AE7E-7BEA-9609-774DEA3D635D}"/>
                </a:ext>
              </a:extLst>
            </p:cNvPr>
            <p:cNvSpPr/>
            <p:nvPr/>
          </p:nvSpPr>
          <p:spPr>
            <a:xfrm>
              <a:off x="3210179" y="1952553"/>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grpSp>
      <p:graphicFrame>
        <p:nvGraphicFramePr>
          <p:cNvPr id="18" name="Content Placeholder 17">
            <a:extLst>
              <a:ext uri="{FF2B5EF4-FFF2-40B4-BE49-F238E27FC236}">
                <a16:creationId xmlns:a16="http://schemas.microsoft.com/office/drawing/2014/main" id="{055E8F05-27A5-4B1C-5D39-5D3CFA54523A}"/>
              </a:ext>
            </a:extLst>
          </p:cNvPr>
          <p:cNvGraphicFramePr>
            <a:graphicFrameLocks noGrp="1"/>
          </p:cNvGraphicFramePr>
          <p:nvPr>
            <p:ph idx="1"/>
            <p:extLst>
              <p:ext uri="{D42A27DB-BD31-4B8C-83A1-F6EECF244321}">
                <p14:modId xmlns:p14="http://schemas.microsoft.com/office/powerpoint/2010/main" val="3051261080"/>
              </p:ext>
            </p:extLst>
          </p:nvPr>
        </p:nvGraphicFramePr>
        <p:xfrm>
          <a:off x="1183340" y="971457"/>
          <a:ext cx="10297460" cy="5003991"/>
        </p:xfrm>
        <a:graphic>
          <a:graphicData uri="http://schemas.openxmlformats.org/drawingml/2006/table">
            <a:tbl>
              <a:tblPr firstRow="1" bandRow="1">
                <a:tableStyleId>{5C22544A-7EE6-4342-B048-85BDC9FD1C3A}</a:tableStyleId>
              </a:tblPr>
              <a:tblGrid>
                <a:gridCol w="2059492">
                  <a:extLst>
                    <a:ext uri="{9D8B030D-6E8A-4147-A177-3AD203B41FA5}">
                      <a16:colId xmlns:a16="http://schemas.microsoft.com/office/drawing/2014/main" val="3768114443"/>
                    </a:ext>
                  </a:extLst>
                </a:gridCol>
                <a:gridCol w="2059492">
                  <a:extLst>
                    <a:ext uri="{9D8B030D-6E8A-4147-A177-3AD203B41FA5}">
                      <a16:colId xmlns:a16="http://schemas.microsoft.com/office/drawing/2014/main" val="1347971072"/>
                    </a:ext>
                  </a:extLst>
                </a:gridCol>
                <a:gridCol w="2059492">
                  <a:extLst>
                    <a:ext uri="{9D8B030D-6E8A-4147-A177-3AD203B41FA5}">
                      <a16:colId xmlns:a16="http://schemas.microsoft.com/office/drawing/2014/main" val="1260783843"/>
                    </a:ext>
                  </a:extLst>
                </a:gridCol>
                <a:gridCol w="2059492">
                  <a:extLst>
                    <a:ext uri="{9D8B030D-6E8A-4147-A177-3AD203B41FA5}">
                      <a16:colId xmlns:a16="http://schemas.microsoft.com/office/drawing/2014/main" val="2293625690"/>
                    </a:ext>
                  </a:extLst>
                </a:gridCol>
                <a:gridCol w="2059492">
                  <a:extLst>
                    <a:ext uri="{9D8B030D-6E8A-4147-A177-3AD203B41FA5}">
                      <a16:colId xmlns:a16="http://schemas.microsoft.com/office/drawing/2014/main" val="2274730201"/>
                    </a:ext>
                  </a:extLst>
                </a:gridCol>
              </a:tblGrid>
              <a:tr h="1552316">
                <a:tc>
                  <a:txBody>
                    <a:bodyPr/>
                    <a:lstStyle/>
                    <a:p>
                      <a:r>
                        <a:rPr lang="en-US" dirty="0"/>
                        <a:t>       NAME</a:t>
                      </a:r>
                      <a:endParaRPr lang="en-IN" dirty="0"/>
                    </a:p>
                  </a:txBody>
                  <a:tcPr/>
                </a:tc>
                <a:tc>
                  <a:txBody>
                    <a:bodyPr/>
                    <a:lstStyle/>
                    <a:p>
                      <a:r>
                        <a:rPr lang="en-US" dirty="0"/>
                        <a:t>“IOT based intelligent bin for smart cities”</a:t>
                      </a:r>
                      <a:endParaRPr lang="en-IN" dirty="0"/>
                    </a:p>
                  </a:txBody>
                  <a:tcPr/>
                </a:tc>
                <a:tc>
                  <a:txBody>
                    <a:bodyPr/>
                    <a:lstStyle/>
                    <a:p>
                      <a:r>
                        <a:rPr lang="en-US" dirty="0"/>
                        <a:t>“efficient garbage disposal management in metropolitan”</a:t>
                      </a:r>
                      <a:endParaRPr lang="en-IN" dirty="0"/>
                    </a:p>
                  </a:txBody>
                  <a:tcPr/>
                </a:tc>
                <a:tc>
                  <a:txBody>
                    <a:bodyPr/>
                    <a:lstStyle/>
                    <a:p>
                      <a:r>
                        <a:rPr lang="en-US" dirty="0"/>
                        <a:t>“smart dustbin”</a:t>
                      </a:r>
                      <a:endParaRPr lang="en-IN" dirty="0"/>
                    </a:p>
                  </a:txBody>
                  <a:tcPr/>
                </a:tc>
                <a:tc>
                  <a:txBody>
                    <a:bodyPr/>
                    <a:lstStyle/>
                    <a:p>
                      <a:r>
                        <a:rPr lang="en-US" dirty="0"/>
                        <a:t>“smart bin implemented</a:t>
                      </a:r>
                    </a:p>
                    <a:p>
                      <a:r>
                        <a:rPr lang="en-US" dirty="0"/>
                        <a:t>For smart city”</a:t>
                      </a:r>
                      <a:endParaRPr lang="en-IN" dirty="0"/>
                    </a:p>
                  </a:txBody>
                  <a:tcPr/>
                </a:tc>
                <a:extLst>
                  <a:ext uri="{0D108BD9-81ED-4DB2-BD59-A6C34878D82A}">
                    <a16:rowId xmlns:a16="http://schemas.microsoft.com/office/drawing/2014/main" val="4077561862"/>
                  </a:ext>
                </a:extLst>
              </a:tr>
              <a:tr h="628933">
                <a:tc>
                  <a:txBody>
                    <a:bodyPr/>
                    <a:lstStyle/>
                    <a:p>
                      <a:r>
                        <a:rPr lang="en-US" dirty="0"/>
                        <a:t>Bin measurement</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extLst>
                  <a:ext uri="{0D108BD9-81ED-4DB2-BD59-A6C34878D82A}">
                    <a16:rowId xmlns:a16="http://schemas.microsoft.com/office/drawing/2014/main" val="1640965005"/>
                  </a:ext>
                </a:extLst>
              </a:tr>
              <a:tr h="705598">
                <a:tc>
                  <a:txBody>
                    <a:bodyPr/>
                    <a:lstStyle/>
                    <a:p>
                      <a:r>
                        <a:rPr lang="en-US" dirty="0"/>
                        <a:t>Object detection around bin</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4190178376"/>
                  </a:ext>
                </a:extLst>
              </a:tr>
              <a:tr h="917277">
                <a:tc>
                  <a:txBody>
                    <a:bodyPr/>
                    <a:lstStyle/>
                    <a:p>
                      <a:r>
                        <a:rPr lang="en-US" dirty="0"/>
                        <a:t>Measuring number of watts produced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2463191485"/>
                  </a:ext>
                </a:extLst>
              </a:tr>
              <a:tr h="1168018">
                <a:tc>
                  <a:txBody>
                    <a:bodyPr/>
                    <a:lstStyle/>
                    <a:p>
                      <a:r>
                        <a:rPr lang="en-US" dirty="0"/>
                        <a:t>Time consumption to generate electricity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909188009"/>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normAutofit/>
          </a:bodyPr>
          <a:lstStyle/>
          <a:p>
            <a:r>
              <a:rPr lang="en-GB" sz="1800" dirty="0">
                <a:latin typeface="+mn-lt"/>
              </a:rPr>
              <a:t>Objective 1: Segregation of dry and wet waste.</a:t>
            </a:r>
          </a:p>
          <a:p>
            <a:r>
              <a:rPr lang="en-GB" sz="1800" dirty="0">
                <a:latin typeface="+mn-lt"/>
              </a:rPr>
              <a:t>Objective 2: displaying of flame detected or not detected</a:t>
            </a:r>
          </a:p>
          <a:p>
            <a:pPr algn="just"/>
            <a:r>
              <a:rPr lang="en-GB" sz="1800" dirty="0">
                <a:latin typeface="+mn-lt"/>
              </a:rPr>
              <a:t>Objective 3: </a:t>
            </a:r>
            <a:r>
              <a:rPr lang="en-GB" sz="1800" dirty="0">
                <a:effectLst/>
                <a:latin typeface="+mj-lt"/>
                <a:ea typeface="Times New Roman" panose="02020603050405020304" pitchFamily="18" charset="0"/>
              </a:rPr>
              <a:t>The amount of voltage/electricity produced in such </a:t>
            </a:r>
            <a:endParaRPr lang="en-IN" sz="1800" dirty="0">
              <a:effectLst/>
              <a:latin typeface="+mj-lt"/>
              <a:ea typeface="Times New Roman" panose="02020603050405020304" pitchFamily="18" charset="0"/>
            </a:endParaRPr>
          </a:p>
          <a:p>
            <a:pPr algn="just"/>
            <a:r>
              <a:rPr lang="en-GB" sz="1800" dirty="0">
                <a:effectLst/>
                <a:latin typeface="+mj-lt"/>
                <a:ea typeface="Times New Roman" panose="02020603050405020304" pitchFamily="18" charset="0"/>
              </a:rPr>
              <a:t>bulb after segregation of production of voltage obtained by dry and wet waste    </a:t>
            </a:r>
            <a:endParaRPr lang="en-IN" sz="1800" dirty="0">
              <a:effectLst/>
              <a:latin typeface="+mj-lt"/>
              <a:ea typeface="Times New Roman" panose="02020603050405020304" pitchFamily="18" charset="0"/>
            </a:endParaRPr>
          </a:p>
          <a:p>
            <a:endParaRPr lang="en-GB" sz="1800" dirty="0">
              <a:latin typeface="+mn-lt"/>
            </a:endParaRPr>
          </a:p>
        </p:txBody>
      </p:sp>
    </p:spTree>
    <p:extLst>
      <p:ext uri="{BB962C8B-B14F-4D97-AF65-F5344CB8AC3E}">
        <p14:creationId xmlns:p14="http://schemas.microsoft.com/office/powerpoint/2010/main" val="266672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9F8E-4ADC-C262-EAE7-2D50EF0CABC0}"/>
              </a:ext>
            </a:extLst>
          </p:cNvPr>
          <p:cNvSpPr>
            <a:spLocks noGrp="1"/>
          </p:cNvSpPr>
          <p:nvPr>
            <p:ph type="title"/>
          </p:nvPr>
        </p:nvSpPr>
        <p:spPr/>
        <p:txBody>
          <a:bodyPr/>
          <a:lstStyle/>
          <a:p>
            <a:r>
              <a:rPr lang="en-IN" dirty="0"/>
              <a:t>System design and implementation</a:t>
            </a:r>
          </a:p>
        </p:txBody>
      </p:sp>
      <p:pic>
        <p:nvPicPr>
          <p:cNvPr id="4" name="Content Placeholder 3">
            <a:extLst>
              <a:ext uri="{FF2B5EF4-FFF2-40B4-BE49-F238E27FC236}">
                <a16:creationId xmlns:a16="http://schemas.microsoft.com/office/drawing/2014/main" id="{06FEB436-CF0F-393C-AA33-84617DD0C6CC}"/>
              </a:ext>
            </a:extLst>
          </p:cNvPr>
          <p:cNvPicPr>
            <a:picLocks noGrp="1"/>
          </p:cNvPicPr>
          <p:nvPr>
            <p:ph idx="1"/>
          </p:nvPr>
        </p:nvPicPr>
        <p:blipFill>
          <a:blip r:embed="rId2"/>
          <a:stretch>
            <a:fillRect/>
          </a:stretch>
        </p:blipFill>
        <p:spPr>
          <a:xfrm>
            <a:off x="885087" y="1015374"/>
            <a:ext cx="4929447" cy="3146367"/>
          </a:xfrm>
          <a:prstGeom prst="rect">
            <a:avLst/>
          </a:prstGeom>
        </p:spPr>
      </p:pic>
      <p:sp>
        <p:nvSpPr>
          <p:cNvPr id="5" name="TextBox 4">
            <a:extLst>
              <a:ext uri="{FF2B5EF4-FFF2-40B4-BE49-F238E27FC236}">
                <a16:creationId xmlns:a16="http://schemas.microsoft.com/office/drawing/2014/main" id="{8A9AA162-6EBA-89B7-0013-116AC11B928E}"/>
              </a:ext>
            </a:extLst>
          </p:cNvPr>
          <p:cNvSpPr txBox="1"/>
          <p:nvPr/>
        </p:nvSpPr>
        <p:spPr>
          <a:xfrm>
            <a:off x="6146800" y="1138518"/>
            <a:ext cx="5785224" cy="3754874"/>
          </a:xfrm>
          <a:prstGeom prst="rect">
            <a:avLst/>
          </a:prstGeom>
          <a:noFill/>
        </p:spPr>
        <p:txBody>
          <a:bodyPr wrap="square" rtlCol="0">
            <a:spAutoFit/>
          </a:bodyPr>
          <a:lstStyle/>
          <a:p>
            <a:r>
              <a:rPr lang="en-IN" sz="1400" dirty="0"/>
              <a:t>SYSTEM DESIGN FOR SEGREGATING DRY AND WET WASTE:</a:t>
            </a:r>
          </a:p>
          <a:p>
            <a:pPr algn="just"/>
            <a:r>
              <a:rPr lang="en-IN" sz="1400" kern="100" dirty="0">
                <a:solidFill>
                  <a:srgbClr val="000000"/>
                </a:solidFill>
                <a:effectLst/>
                <a:latin typeface="Times New Roman" panose="02020603050405020304" pitchFamily="18" charset="0"/>
                <a:ea typeface="Times New Roman" panose="02020603050405020304" pitchFamily="18" charset="0"/>
              </a:rPr>
              <a:t>In this project we have tried to integrate our normal dustbin with IOT so that we can segregate wet and dry garbage, and it will also indicate whether the garbage is full or not on the website. Here we are using Arduino UNO, along with 1 ultrasonic sensor, 1 servo motor, 1 moisture sensor, and jumper </a:t>
            </a:r>
            <a:r>
              <a:rPr lang="en-IN" sz="1400" kern="100" dirty="0" err="1">
                <a:solidFill>
                  <a:srgbClr val="000000"/>
                </a:solidFill>
                <a:effectLst/>
                <a:latin typeface="Times New Roman" panose="02020603050405020304" pitchFamily="18" charset="0"/>
                <a:ea typeface="Times New Roman" panose="02020603050405020304" pitchFamily="18" charset="0"/>
              </a:rPr>
              <a:t>wires.Connect</a:t>
            </a:r>
            <a:r>
              <a:rPr lang="en-IN" sz="1400" kern="100" dirty="0">
                <a:solidFill>
                  <a:srgbClr val="000000"/>
                </a:solidFill>
                <a:effectLst/>
                <a:latin typeface="Times New Roman" panose="02020603050405020304" pitchFamily="18" charset="0"/>
                <a:ea typeface="Times New Roman" panose="02020603050405020304" pitchFamily="18" charset="0"/>
              </a:rPr>
              <a:t> the servo motors, ultrasonic sensors, moisture sensors and to the Arduino uno Upload the code to Arduino uno using Arduino use the dustbin , a person needs to press the push button and keep his/her waste on the plate fixed on the servo motors for setting up soil moisture sensor with Arduino using LM393 comparator. In this project we need to connect only 3 pins of LM393 comparator with Arduino i.e. </a:t>
            </a:r>
            <a:r>
              <a:rPr lang="en-IN" sz="1400" kern="100" dirty="0" err="1">
                <a:solidFill>
                  <a:srgbClr val="000000"/>
                </a:solidFill>
                <a:effectLst/>
                <a:latin typeface="Times New Roman" panose="02020603050405020304" pitchFamily="18" charset="0"/>
                <a:ea typeface="Times New Roman" panose="02020603050405020304" pitchFamily="18" charset="0"/>
              </a:rPr>
              <a:t>Vcc</a:t>
            </a:r>
            <a:r>
              <a:rPr lang="en-IN" sz="1400" kern="100" dirty="0">
                <a:solidFill>
                  <a:srgbClr val="000000"/>
                </a:solidFill>
                <a:effectLst/>
                <a:latin typeface="Times New Roman" panose="02020603050405020304" pitchFamily="18" charset="0"/>
                <a:ea typeface="Times New Roman" panose="02020603050405020304" pitchFamily="18" charset="0"/>
              </a:rPr>
              <a:t>  ,GND, AO after the connection the working of that segregation is done through the servo motor and ultrasonic sensor and soil moisture sensor once we place the waste on the top of the soil moisture sensor it will detect dry or wet then it will segregate dry waste fall on the right side then wet waste fall on the left side so it will be segregated through the soil moisture sensor  </a:t>
            </a:r>
          </a:p>
          <a:p>
            <a:endParaRPr lang="en-IN" sz="1400" dirty="0"/>
          </a:p>
        </p:txBody>
      </p:sp>
    </p:spTree>
    <p:extLst>
      <p:ext uri="{BB962C8B-B14F-4D97-AF65-F5344CB8AC3E}">
        <p14:creationId xmlns:p14="http://schemas.microsoft.com/office/powerpoint/2010/main" val="63036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CF7-B07C-34EE-432C-FA6DF36F6874}"/>
              </a:ext>
            </a:extLst>
          </p:cNvPr>
          <p:cNvSpPr>
            <a:spLocks noGrp="1"/>
          </p:cNvSpPr>
          <p:nvPr>
            <p:ph type="title"/>
          </p:nvPr>
        </p:nvSpPr>
        <p:spPr/>
        <p:txBody>
          <a:bodyPr/>
          <a:lstStyle/>
          <a:p>
            <a:r>
              <a:rPr lang="en-IN" dirty="0"/>
              <a:t>System design and implementation</a:t>
            </a:r>
          </a:p>
        </p:txBody>
      </p:sp>
      <p:pic>
        <p:nvPicPr>
          <p:cNvPr id="5" name="Content Placeholder 4">
            <a:extLst>
              <a:ext uri="{FF2B5EF4-FFF2-40B4-BE49-F238E27FC236}">
                <a16:creationId xmlns:a16="http://schemas.microsoft.com/office/drawing/2014/main" id="{3DEC952B-52D9-94AE-D328-0FE4ABB366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0993" y="1035424"/>
            <a:ext cx="2786062" cy="4953000"/>
          </a:xfrm>
        </p:spPr>
      </p:pic>
      <p:sp>
        <p:nvSpPr>
          <p:cNvPr id="6" name="TextBox 5">
            <a:extLst>
              <a:ext uri="{FF2B5EF4-FFF2-40B4-BE49-F238E27FC236}">
                <a16:creationId xmlns:a16="http://schemas.microsoft.com/office/drawing/2014/main" id="{5CF07C92-4996-359D-7B41-157CB1804C28}"/>
              </a:ext>
            </a:extLst>
          </p:cNvPr>
          <p:cNvSpPr txBox="1"/>
          <p:nvPr/>
        </p:nvSpPr>
        <p:spPr>
          <a:xfrm>
            <a:off x="4294094" y="1255059"/>
            <a:ext cx="7530353" cy="5080430"/>
          </a:xfrm>
          <a:prstGeom prst="rect">
            <a:avLst/>
          </a:prstGeom>
          <a:noFill/>
        </p:spPr>
        <p:txBody>
          <a:bodyPr wrap="square" rtlCol="0">
            <a:spAutoFit/>
          </a:bodyPr>
          <a:lstStyle/>
          <a:p>
            <a:r>
              <a:rPr lang="en-IN" dirty="0"/>
              <a:t>System design for generating electricity using dry and wet waste:</a:t>
            </a:r>
          </a:p>
          <a:p>
            <a:pPr marL="6350" marR="3810" indent="-6350" algn="just">
              <a:lnSpc>
                <a:spcPct val="148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In this system, a flame sensor positioned near the combustion source detects the presence of a flame, relaying this information to an Arduino Nano through a designated pin. The Arduino program interprets the sensor data, activating an LED for visual confirmation and simultaneously displaying relevant messages such as "Flame Detected" or "No Flame" on an LCD display.  </a:t>
            </a:r>
          </a:p>
          <a:p>
            <a:pPr marL="6350" marR="3810" indent="-6350" algn="just">
              <a:lnSpc>
                <a:spcPct val="148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The Arduino also controls a relay, ensuring that the electricity generation process, represented by a connected generator, is initiated only when a flame is detected. This setup enhances safety by preventing the generator from operating in the absence of a flame. </a:t>
            </a:r>
          </a:p>
          <a:p>
            <a:pPr marL="6350" marR="3810" indent="-6350" algn="just">
              <a:lnSpc>
                <a:spcPct val="146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 The logic in the Arduino program incorporates checks and delays to mitigate rapid on/off switching due to minor sensor fluctuations, providing a stable and efficient electricity generation system responsive to the flame sensor input. And also in this after the combustion of the dry and wet waste that the biogas will be converted into the electricity and the external biogas will be stored into the batteries and the used to the further level of generating electricity and then when we on the switch that switch connected to batteries after on the switch then the batteries will produce the stored biogas and generates the electricity through the burned waste of dry and wet. </a:t>
            </a:r>
            <a:r>
              <a:rPr lang="en-IN" sz="1400" b="1" kern="100" dirty="0">
                <a:solidFill>
                  <a:srgbClr val="000000"/>
                </a:solidFill>
                <a:effectLst/>
                <a:latin typeface="Times New Roman" panose="02020603050405020304" pitchFamily="18" charset="0"/>
                <a:ea typeface="Times New Roman" panose="02020603050405020304" pitchFamily="18" charset="0"/>
              </a:rPr>
              <a:t> </a:t>
            </a:r>
            <a:endParaRPr lang="en-IN" sz="14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336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84FE-BDBF-5234-4916-0343EC4BFC8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BEEE217D-3511-99CD-43EF-E7171813055E}"/>
              </a:ext>
            </a:extLst>
          </p:cNvPr>
          <p:cNvSpPr>
            <a:spLocks noGrp="1"/>
          </p:cNvSpPr>
          <p:nvPr>
            <p:ph idx="1"/>
          </p:nvPr>
        </p:nvSpPr>
        <p:spPr/>
        <p:txBody>
          <a:bodyPr>
            <a:noAutofit/>
          </a:bodyPr>
          <a:lstStyle/>
          <a:p>
            <a:pPr marL="55245" indent="0">
              <a:lnSpc>
                <a:spcPct val="107000"/>
              </a:lnSpc>
              <a:spcAft>
                <a:spcPts val="450"/>
              </a:spcAft>
              <a:buNone/>
              <a:tabLst>
                <a:tab pos="1713230" algn="ctr"/>
              </a:tabLst>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Components and Sensors:</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0" lvl="0" indent="0" fontAlgn="base">
              <a:lnSpc>
                <a:spcPct val="104000"/>
              </a:lnSpc>
              <a:spcAft>
                <a:spcPts val="480"/>
              </a:spcAft>
              <a:buClr>
                <a:srgbClr val="000000"/>
              </a:buClr>
              <a:buSzPts val="1600"/>
              <a:buNone/>
            </a:pPr>
            <a:r>
              <a:rPr lang="en-IN" sz="1600" b="1"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IoT Devices</a:t>
            </a:r>
            <a:r>
              <a:rPr lang="en-IN" sz="1600"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 Use IoT devices like Raspberry Pi, Arduino, or dedicated IoT development boards as the core of your system.</a:t>
            </a:r>
          </a:p>
          <a:p>
            <a:pPr marL="0" lvl="0" indent="0" fontAlgn="base">
              <a:lnSpc>
                <a:spcPct val="104000"/>
              </a:lnSpc>
              <a:spcAft>
                <a:spcPts val="480"/>
              </a:spcAft>
              <a:buClr>
                <a:srgbClr val="000000"/>
              </a:buClr>
              <a:buSzPts val="1600"/>
              <a:buNone/>
            </a:pPr>
            <a:r>
              <a:rPr lang="en-IN" sz="1600" b="1"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Servomotors</a:t>
            </a:r>
            <a:r>
              <a:rPr lang="en-IN" sz="1600"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 These will control waste bin lids for segregation.</a:t>
            </a:r>
          </a:p>
          <a:p>
            <a:pPr marL="0" lvl="0" indent="0" fontAlgn="base">
              <a:lnSpc>
                <a:spcPct val="104000"/>
              </a:lnSpc>
              <a:spcAft>
                <a:spcPts val="480"/>
              </a:spcAft>
              <a:buClr>
                <a:srgbClr val="000000"/>
              </a:buClr>
              <a:buSzPts val="1600"/>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Ultrasonic Sensors</a:t>
            </a: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 </a:t>
            </a:r>
            <a:r>
              <a:rPr lang="en-IN" sz="1600" kern="100" dirty="0">
                <a:solidFill>
                  <a:srgbClr val="000000"/>
                </a:solidFill>
                <a:effectLst/>
                <a:latin typeface="+mj-lt"/>
                <a:ea typeface="Calibri" panose="020F0502020204030204" pitchFamily="34" charset="0"/>
                <a:cs typeface="Bookman Old Style" panose="02050604050505020204" pitchFamily="18" charset="0"/>
              </a:rPr>
              <a:t>These sensors measure the fill level of waste in the bins</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55245" indent="0">
              <a:lnSpc>
                <a:spcPct val="104000"/>
              </a:lnSpc>
              <a:spcAft>
                <a:spcPts val="480"/>
              </a:spcAft>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Soil Moisture Sensors</a:t>
            </a: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 These sensors are essential for measuring the moisture content in organic (wet) waste.</a:t>
            </a:r>
          </a:p>
          <a:p>
            <a:pPr marL="55245" indent="0">
              <a:lnSpc>
                <a:spcPct val="104000"/>
              </a:lnSpc>
              <a:spcAft>
                <a:spcPts val="480"/>
              </a:spcAft>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Hardware Setup</a:t>
            </a:r>
            <a:r>
              <a:rPr lang="en-IN" sz="1600" kern="100" dirty="0">
                <a:solidFill>
                  <a:srgbClr val="D1D5DB"/>
                </a:solidFill>
                <a:effectLst/>
                <a:latin typeface="+mj-lt"/>
                <a:ea typeface="Calibri" panose="020F0502020204030204" pitchFamily="34" charset="0"/>
                <a:cs typeface="Bookman Old Style" panose="02050604050505020204" pitchFamily="18" charset="0"/>
              </a:rPr>
              <a:t>:</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404495" indent="-349250">
              <a:lnSpc>
                <a:spcPct val="104000"/>
              </a:lnSpc>
              <a:spcAft>
                <a:spcPts val="480"/>
              </a:spcAft>
            </a:pP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Connect the ultrasonic sensors to the IoT device. Place these sensors inside or on the waste bins to measure the fill levels.</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Attach the servomotors to the lids of the waste bins. These servomotors will open or close the lids based on the waste type.</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Install soil moisture sensors in the bins designated for wet waste to measure moisture levels.</a:t>
            </a:r>
            <a:endParaRPr lang="en-IN" sz="1600" b="1" kern="100" dirty="0">
              <a:solidFill>
                <a:srgbClr val="17375E"/>
              </a:solidFill>
              <a:effectLst/>
              <a:latin typeface="+mj-lt"/>
              <a:ea typeface="Verdana" panose="020B0604030504040204" pitchFamily="34" charset="0"/>
              <a:cs typeface="Verdana" panose="020B0604030504040204" pitchFamily="34" charset="0"/>
            </a:endParaRPr>
          </a:p>
          <a:p>
            <a:pPr marL="0" lvl="0" indent="0" fontAlgn="base">
              <a:lnSpc>
                <a:spcPct val="107000"/>
              </a:lnSpc>
              <a:spcAft>
                <a:spcPts val="450"/>
              </a:spcAft>
              <a:buClr>
                <a:srgbClr val="000000"/>
              </a:buClr>
              <a:buSzPts val="1600"/>
              <a:buNone/>
            </a:pPr>
            <a:endParaRPr lang="en-IN" sz="1200" dirty="0">
              <a:latin typeface="+mj-lt"/>
            </a:endParaRPr>
          </a:p>
        </p:txBody>
      </p:sp>
    </p:spTree>
    <p:extLst>
      <p:ext uri="{BB962C8B-B14F-4D97-AF65-F5344CB8AC3E}">
        <p14:creationId xmlns:p14="http://schemas.microsoft.com/office/powerpoint/2010/main" val="1719492239"/>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3553</TotalTime>
  <Words>2429</Words>
  <Application>Microsoft Office PowerPoint</Application>
  <PresentationFormat>Widescreen</PresentationFormat>
  <Paragraphs>166</Paragraphs>
  <Slides>26</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Bookman Old Style</vt:lpstr>
      <vt:lpstr>Calibri</vt:lpstr>
      <vt:lpstr>Cambria</vt:lpstr>
      <vt:lpstr>Times New Roman</vt:lpstr>
      <vt:lpstr>Verdana</vt:lpstr>
      <vt:lpstr>Bioinformatics</vt:lpstr>
      <vt:lpstr>SMART ECO-FRIENDLY GARBAGE MANAGEMENT GENERATING ELECTRICITY </vt:lpstr>
      <vt:lpstr>Introduction</vt:lpstr>
      <vt:lpstr>LITERATURE REVIEW:</vt:lpstr>
      <vt:lpstr>LITERATURE REVIEW</vt:lpstr>
      <vt:lpstr>LITERATURE REVIEW :</vt:lpstr>
      <vt:lpstr>Objectives</vt:lpstr>
      <vt:lpstr>System design and implementation</vt:lpstr>
      <vt:lpstr>System design and implementation</vt:lpstr>
      <vt:lpstr>Methodology</vt:lpstr>
      <vt:lpstr>Methodology</vt:lpstr>
      <vt:lpstr>Architecture diagram part-1</vt:lpstr>
      <vt:lpstr>Architecture diagram part -2</vt:lpstr>
      <vt:lpstr>Methodology </vt:lpstr>
      <vt:lpstr>Methodology</vt:lpstr>
      <vt:lpstr>Hardware details</vt:lpstr>
      <vt:lpstr>Hardware details</vt:lpstr>
      <vt:lpstr>HARDWARE DETAILS</vt:lpstr>
      <vt:lpstr>RESULTS</vt:lpstr>
      <vt:lpstr>RESULTS</vt:lpstr>
      <vt:lpstr>RESULTS</vt:lpstr>
      <vt:lpstr>RESULTS</vt:lpstr>
      <vt:lpstr>Conclusion</vt:lpstr>
      <vt:lpstr>Future Scope</vt:lpstr>
      <vt:lpstr>Timeline of Project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KAVYA KAVYA</cp:lastModifiedBy>
  <cp:revision>29</cp:revision>
  <dcterms:created xsi:type="dcterms:W3CDTF">2023-03-16T03:26:27Z</dcterms:created>
  <dcterms:modified xsi:type="dcterms:W3CDTF">2024-01-05T09:31:07Z</dcterms:modified>
</cp:coreProperties>
</file>